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4" r:id="rId8"/>
    <p:sldId id="263" r:id="rId9"/>
    <p:sldId id="282" r:id="rId10"/>
    <p:sldId id="284" r:id="rId11"/>
    <p:sldId id="285" r:id="rId12"/>
    <p:sldId id="286" r:id="rId13"/>
    <p:sldId id="287" r:id="rId14"/>
    <p:sldId id="288" r:id="rId15"/>
    <p:sldId id="291" r:id="rId16"/>
    <p:sldId id="292" r:id="rId17"/>
    <p:sldId id="294" r:id="rId18"/>
    <p:sldId id="290" r:id="rId19"/>
    <p:sldId id="272" r:id="rId20"/>
    <p:sldId id="273" r:id="rId21"/>
    <p:sldId id="274" r:id="rId22"/>
    <p:sldId id="275" r:id="rId23"/>
    <p:sldId id="283" r:id="rId24"/>
    <p:sldId id="293" r:id="rId25"/>
    <p:sldId id="276" r:id="rId26"/>
    <p:sldId id="278" r:id="rId27"/>
    <p:sldId id="277" r:id="rId28"/>
    <p:sldId id="289" r:id="rId29"/>
    <p:sldId id="280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1CB24D-97A3-4B01-984F-0C02DB0E11D8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F6168-943F-4CC0-9B79-9F58CE52DDE2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37306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ED9A3-DA6D-4BE3-B39B-A75670ADFAA8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879AF-24BB-48C7-B27B-F969F414EF88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3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0900E-363B-47D2-88D8-98DB4399D521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8E11DF-02DB-40D7-9BF7-96566A97C53C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6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627882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Inhaltsplatzhalter 2"/>
          <p:cNvSpPr txBox="1">
            <a:spLocks noGrp="1"/>
          </p:cNvSpPr>
          <p:nvPr>
            <p:ph idx="1"/>
          </p:nvPr>
        </p:nvSpPr>
        <p:spPr>
          <a:xfrm>
            <a:off x="683568" y="1772820"/>
            <a:ext cx="7704853" cy="43533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F7040-78A7-4552-BBF0-3EB31AB0502E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8B5F40-3CAC-4BA2-95F0-70603B614064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46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905"/>
            <a:ext cx="7772400" cy="1362071"/>
          </a:xfrm>
        </p:spPr>
        <p:txBody>
          <a:bodyPr anchor="t" anchorCtr="0"/>
          <a:lstStyle>
            <a:lvl1pPr algn="l">
              <a:defRPr sz="3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5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073058-3F38-4BDA-9BCD-856059796CF8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C9247-C82E-4476-9104-59FA57E0A04C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738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361532" y="274640"/>
            <a:ext cx="732526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>
              <a:spcBef>
                <a:spcPts val="400"/>
              </a:spcBef>
              <a:defRPr sz="1800"/>
            </a:lvl2pPr>
            <a:lvl3pPr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>
              <a:spcBef>
                <a:spcPts val="400"/>
              </a:spcBef>
              <a:defRPr sz="1800"/>
            </a:lvl2pPr>
            <a:lvl3pPr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B328C-21D0-4905-80BF-2FC100A5FD28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F02AF-E2C8-4598-9BCD-170F7F58C56E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896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59631" y="274640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26AA2-92FE-4F4F-978D-2683ADC56923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9DCFBB-ED39-42E0-8336-C0FAEBB5A9A2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53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9550" y="25542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7DF85D-37A1-4DB3-9ED9-DA0A71862CF3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6C53E0-6AA5-4FC2-8937-BC3349D077ED}" type="slidenum">
              <a:t>‹#›</a:t>
            </a:fld>
            <a:endParaRPr lang="de-CH"/>
          </a:p>
        </p:txBody>
      </p:sp>
      <p:pic>
        <p:nvPicPr>
          <p:cNvPr id="6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9383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91E06-DFAD-4BDE-9E9E-4AD94AD2F661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3C18C-CA78-4BF9-BF3B-336AFF1B13AC}" type="slidenum">
              <a:t>‹#›</a:t>
            </a:fld>
            <a:endParaRPr lang="de-CH"/>
          </a:p>
        </p:txBody>
      </p:sp>
      <p:pic>
        <p:nvPicPr>
          <p:cNvPr id="5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45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55577" y="1052739"/>
            <a:ext cx="2709934" cy="1080116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2132856"/>
            <a:ext cx="3008311" cy="3993303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3F34A-812C-4390-856B-74AD388B95F2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1FB7D-3BEE-4553-AD55-97538B4FB579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231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A37DD0-E594-44DC-9A37-2D65E9EA0FE7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CC391-8A7B-4C9A-8C3E-742409BBB37A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806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416835" cy="18448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92625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CABB396A-3190-49E3-B747-40561E14A3C5}" type="datetime1">
              <a:rPr lang="de-CH"/>
              <a:pPr lvl="0"/>
              <a:t>21.11.2016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35AEF4B2-F4D8-4ABA-B255-B8F35FC81367}" type="slidenum"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33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34"/>
          <a:cs typeface=""/>
        </a:defRPr>
      </a:lvl1pPr>
    </p:titleStyle>
    <p:bodyStyle>
      <a:lvl1pPr marL="257175" marR="0" lvl="0" indent="-257175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de-DE" sz="24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34"/>
          <a:cs typeface=""/>
        </a:defRPr>
      </a:lvl1pPr>
      <a:lvl2pPr marL="557217" marR="0" lvl="1" indent="-214317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de-DE" sz="21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2pPr>
      <a:lvl3pPr marL="857250" marR="0" lvl="2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•"/>
        <a:tabLst/>
        <a:defRPr lang="de-DE" sz="18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3pPr>
      <a:lvl4pPr marL="1200150" marR="0" lvl="3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–"/>
        <a:tabLst/>
        <a:defRPr lang="de-DE" sz="15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4pPr>
      <a:lvl5pPr marL="1543050" marR="0" lvl="4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»"/>
        <a:tabLst/>
        <a:defRPr lang="de-DE" sz="15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4512618"/>
            <a:ext cx="6400800" cy="1126175"/>
          </a:xfrm>
        </p:spPr>
        <p:txBody>
          <a:bodyPr/>
          <a:lstStyle/>
          <a:p>
            <a:pPr lvl="0">
              <a:spcBef>
                <a:spcPts val="900"/>
              </a:spcBef>
            </a:pPr>
            <a:r>
              <a:rPr lang="de-CH" sz="3600" b="1" dirty="0"/>
              <a:t>Systemorientierte Naturwissenschaften</a:t>
            </a:r>
            <a:endParaRPr lang="de-CH" b="1" dirty="0"/>
          </a:p>
        </p:txBody>
      </p:sp>
      <p:pic>
        <p:nvPicPr>
          <p:cNvPr id="3" name="Picture 2" descr="http://www.alumni.ethz.ch/images/foot_unit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6212" y="1904932"/>
            <a:ext cx="7871566" cy="23375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8592" y="324336"/>
            <a:ext cx="6627882" cy="1143000"/>
          </a:xfrm>
        </p:spPr>
        <p:txBody>
          <a:bodyPr/>
          <a:lstStyle/>
          <a:p>
            <a:r>
              <a:rPr lang="en-US" dirty="0" err="1"/>
              <a:t>Lebensmittelwissenschaften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6" y="1699558"/>
            <a:ext cx="7925294" cy="41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3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027" y="264437"/>
            <a:ext cx="6627882" cy="1143000"/>
          </a:xfrm>
        </p:spPr>
        <p:txBody>
          <a:bodyPr/>
          <a:lstStyle/>
          <a:p>
            <a:r>
              <a:rPr lang="en-US" dirty="0" err="1"/>
              <a:t>Agrarwissenschaften</a:t>
            </a:r>
            <a:endParaRPr lang="de-CH" dirty="0"/>
          </a:p>
        </p:txBody>
      </p:sp>
      <p:pic>
        <p:nvPicPr>
          <p:cNvPr id="5124" name="Picture 4" descr="Studienplan Bachelor in Agrarwissenschaf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90" y="1407437"/>
            <a:ext cx="3710609" cy="49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0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8165" y="314397"/>
            <a:ext cx="6627882" cy="1143000"/>
          </a:xfrm>
        </p:spPr>
        <p:txBody>
          <a:bodyPr/>
          <a:lstStyle/>
          <a:p>
            <a:r>
              <a:rPr lang="en-US" dirty="0" err="1"/>
              <a:t>Umweltnaturwissenschaften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6" y="1457397"/>
            <a:ext cx="7901609" cy="46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2366" y="195126"/>
            <a:ext cx="6627882" cy="1143000"/>
          </a:xfrm>
        </p:spPr>
        <p:txBody>
          <a:bodyPr/>
          <a:lstStyle/>
          <a:p>
            <a:r>
              <a:rPr lang="en-US" dirty="0" err="1"/>
              <a:t>Erdwissenschaften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72" y="1338126"/>
            <a:ext cx="4840944" cy="52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7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2740" y="453544"/>
            <a:ext cx="6627882" cy="1143000"/>
          </a:xfrm>
        </p:spPr>
        <p:txBody>
          <a:bodyPr/>
          <a:lstStyle/>
          <a:p>
            <a:r>
              <a:rPr lang="de-CH" dirty="0"/>
              <a:t>Biologie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8" y="1918251"/>
            <a:ext cx="8598532" cy="42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2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8059" y="294516"/>
            <a:ext cx="6627882" cy="1345439"/>
          </a:xfrm>
        </p:spPr>
        <p:txBody>
          <a:bodyPr/>
          <a:lstStyle/>
          <a:p>
            <a:r>
              <a:rPr lang="de-CH" dirty="0"/>
              <a:t>Chemie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369"/>
            <a:ext cx="9144000" cy="21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9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6670" y="295941"/>
            <a:ext cx="5933660" cy="1530627"/>
          </a:xfrm>
        </p:spPr>
        <p:txBody>
          <a:bodyPr/>
          <a:lstStyle/>
          <a:p>
            <a:r>
              <a:rPr lang="de-CH" sz="3600" dirty="0"/>
              <a:t>Gesundheitswissenschaften und Technologie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/>
          <a:stretch/>
        </p:blipFill>
        <p:spPr>
          <a:xfrm>
            <a:off x="3422719" y="1677480"/>
            <a:ext cx="3077472" cy="48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5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242" y="278294"/>
            <a:ext cx="6677782" cy="1530627"/>
          </a:xfrm>
        </p:spPr>
        <p:txBody>
          <a:bodyPr/>
          <a:lstStyle/>
          <a:p>
            <a:r>
              <a:rPr lang="de-CH" sz="3600" dirty="0"/>
              <a:t>Humanmedizin</a:t>
            </a:r>
            <a:endParaRPr lang="de-CH" dirty="0"/>
          </a:p>
        </p:txBody>
      </p:sp>
      <p:pic>
        <p:nvPicPr>
          <p:cNvPr id="8196" name="Picture 4" descr="Grafik Aufbau Stu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66" y="1808921"/>
            <a:ext cx="4087933" cy="43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7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2807535"/>
            <a:ext cx="7704853" cy="1006475"/>
          </a:xfrm>
        </p:spPr>
        <p:txBody>
          <a:bodyPr/>
          <a:lstStyle/>
          <a:p>
            <a:pPr marL="0" indent="0" algn="ctr">
              <a:buNone/>
            </a:pPr>
            <a:r>
              <a:rPr lang="de-CH" sz="6000" dirty="0"/>
              <a:t>Entscheidung</a:t>
            </a:r>
          </a:p>
        </p:txBody>
      </p:sp>
    </p:spTree>
    <p:extLst>
      <p:ext uri="{BB962C8B-B14F-4D97-AF65-F5344CB8AC3E}">
        <p14:creationId xmlns:p14="http://schemas.microsoft.com/office/powerpoint/2010/main" val="2022222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Anmeldung zum Studium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CH" dirty="0"/>
          </a:p>
          <a:p>
            <a:pPr lvl="0"/>
            <a:endParaRPr lang="de-CH" dirty="0"/>
          </a:p>
          <a:p>
            <a:pPr lvl="0"/>
            <a:r>
              <a:rPr lang="de-CH" dirty="0"/>
              <a:t>www. bewerbung-bachelor.ethz.ch</a:t>
            </a:r>
          </a:p>
          <a:p>
            <a:pPr lvl="0"/>
            <a:r>
              <a:rPr lang="de-CH" dirty="0"/>
              <a:t>Anmeldeperiode: 1. November – 30. April</a:t>
            </a:r>
          </a:p>
          <a:p>
            <a:pPr lvl="0"/>
            <a:endParaRPr lang="de-CH" dirty="0"/>
          </a:p>
          <a:p>
            <a:pPr lvl="0"/>
            <a:r>
              <a:rPr lang="de-CH" dirty="0"/>
              <a:t>So früh wie möglich!</a:t>
            </a:r>
          </a:p>
          <a:p>
            <a:pPr lvl="0"/>
            <a:endParaRPr lang="de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b="1"/>
              <a:t>Ingenieurwissenschaften</a:t>
            </a:r>
            <a:br>
              <a:rPr lang="de-CH" b="1"/>
            </a:br>
            <a:r>
              <a:rPr lang="de-CH"/>
              <a:t>Bachelor-Studiengänge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83568" y="1772819"/>
            <a:ext cx="7704853" cy="4439137"/>
          </a:xfrm>
        </p:spPr>
        <p:txBody>
          <a:bodyPr/>
          <a:lstStyle/>
          <a:p>
            <a:pPr lvl="0"/>
            <a:r>
              <a:rPr lang="de-CH" dirty="0"/>
              <a:t>Umweltnaturwissenschaften</a:t>
            </a:r>
          </a:p>
          <a:p>
            <a:pPr lvl="0"/>
            <a:r>
              <a:rPr lang="de-CH" dirty="0"/>
              <a:t>Agrarwissenschaften</a:t>
            </a:r>
          </a:p>
          <a:p>
            <a:pPr lvl="0"/>
            <a:r>
              <a:rPr lang="de-CH" dirty="0"/>
              <a:t>Erdwissenschaften</a:t>
            </a:r>
          </a:p>
          <a:p>
            <a:pPr lvl="0"/>
            <a:r>
              <a:rPr lang="de-CH" dirty="0"/>
              <a:t>Lebensmittelwissenschaften</a:t>
            </a:r>
          </a:p>
          <a:p>
            <a:pPr lvl="0"/>
            <a:r>
              <a:rPr lang="de-CH" dirty="0"/>
              <a:t>Bauwissenschaften:</a:t>
            </a:r>
          </a:p>
          <a:p>
            <a:pPr lvl="1"/>
            <a:r>
              <a:rPr lang="de-CH" dirty="0"/>
              <a:t>Bauingenieurwissenschaften</a:t>
            </a:r>
          </a:p>
          <a:p>
            <a:pPr lvl="1"/>
            <a:r>
              <a:rPr lang="de-CH" dirty="0" err="1"/>
              <a:t>Geomatik</a:t>
            </a:r>
            <a:r>
              <a:rPr lang="de-CH" dirty="0"/>
              <a:t> und Planung</a:t>
            </a:r>
          </a:p>
          <a:p>
            <a:pPr lvl="1"/>
            <a:r>
              <a:rPr lang="de-CH" dirty="0"/>
              <a:t>Umweltingenieurwissenschaften</a:t>
            </a:r>
          </a:p>
          <a:p>
            <a:pPr lvl="1"/>
            <a:endParaRPr lang="de-CH" dirty="0"/>
          </a:p>
          <a:p>
            <a:r>
              <a:rPr lang="de-CH" sz="2000" i="1" dirty="0"/>
              <a:t>Biologie, Chemie, Gesundheitswissenschaften und Technologie, Humanmedizin</a:t>
            </a:r>
          </a:p>
          <a:p>
            <a:pPr lvl="1"/>
            <a:endParaRPr lang="de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Studienalltag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948580" y="1417640"/>
            <a:ext cx="7439841" cy="4708529"/>
          </a:xfrm>
        </p:spPr>
        <p:txBody>
          <a:bodyPr/>
          <a:lstStyle/>
          <a:p>
            <a:pPr lvl="0"/>
            <a:r>
              <a:rPr lang="de-CH" dirty="0"/>
              <a:t>Vorlesungen und Übungsstunden</a:t>
            </a:r>
          </a:p>
          <a:p>
            <a:pPr lvl="1"/>
            <a:r>
              <a:rPr lang="de-CH" dirty="0"/>
              <a:t>Mathematische Kenntnisse </a:t>
            </a:r>
          </a:p>
          <a:p>
            <a:pPr lvl="1"/>
            <a:r>
              <a:rPr lang="de-CH" dirty="0"/>
              <a:t>Englisch</a:t>
            </a:r>
          </a:p>
          <a:p>
            <a:pPr lvl="0"/>
            <a:r>
              <a:rPr lang="de-CH" dirty="0"/>
              <a:t>Selbststudium</a:t>
            </a:r>
          </a:p>
          <a:p>
            <a:pPr lvl="0"/>
            <a:r>
              <a:rPr lang="de-CH" dirty="0"/>
              <a:t>Sehr grosser Zeitaufwand (5 - 6 Tage / Woche)</a:t>
            </a:r>
          </a:p>
          <a:p>
            <a:pPr lvl="0"/>
            <a:r>
              <a:rPr lang="de-CH" dirty="0"/>
              <a:t>Selber informieren</a:t>
            </a:r>
          </a:p>
          <a:p>
            <a:pPr lvl="0"/>
            <a:r>
              <a:rPr lang="de-CH" dirty="0"/>
              <a:t>Niemand kontrolliert </a:t>
            </a:r>
          </a:p>
          <a:p>
            <a:pPr lvl="1"/>
            <a:r>
              <a:rPr lang="de-CH" dirty="0"/>
              <a:t>keine Präsenzzeiten</a:t>
            </a:r>
          </a:p>
          <a:p>
            <a:pPr lvl="1"/>
            <a:r>
              <a:rPr lang="de-CH" dirty="0"/>
              <a:t>kein Testat</a:t>
            </a:r>
          </a:p>
          <a:p>
            <a:pPr lvl="1"/>
            <a:r>
              <a:rPr lang="de-CH" dirty="0"/>
              <a:t>kaum Prüfungen während dem Semester</a:t>
            </a:r>
          </a:p>
          <a:p>
            <a:pPr lvl="0"/>
            <a:r>
              <a:rPr lang="de-CH" dirty="0"/>
              <a:t>Stundenplan stark fixiert (v.a. im Basisjahr)</a:t>
            </a:r>
          </a:p>
          <a:p>
            <a:pPr lvl="0"/>
            <a:endParaRPr lang="de-C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502123" y="278370"/>
            <a:ext cx="6627882" cy="1143000"/>
          </a:xfrm>
        </p:spPr>
        <p:txBody>
          <a:bodyPr/>
          <a:lstStyle/>
          <a:p>
            <a:pPr lvl="0"/>
            <a:r>
              <a:rPr lang="de-CH" dirty="0"/>
              <a:t>Stundenplan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094672" y="163122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Vorlesungen	Übungen	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940"/>
            <a:ext cx="9144000" cy="444242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3089070" y="1646589"/>
            <a:ext cx="1592260" cy="33859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hteck 22"/>
          <p:cNvSpPr/>
          <p:nvPr/>
        </p:nvSpPr>
        <p:spPr>
          <a:xfrm>
            <a:off x="4693267" y="1646589"/>
            <a:ext cx="1580322" cy="338597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Basisprüfungen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83569" y="2617646"/>
            <a:ext cx="7704853" cy="2779302"/>
          </a:xfrm>
        </p:spPr>
        <p:txBody>
          <a:bodyPr/>
          <a:lstStyle/>
          <a:p>
            <a:r>
              <a:rPr lang="de-CH" dirty="0"/>
              <a:t>1 Blockprüfung </a:t>
            </a:r>
          </a:p>
          <a:p>
            <a:pPr lvl="1"/>
            <a:r>
              <a:rPr lang="de-CH" dirty="0"/>
              <a:t>Schnitt 4.0</a:t>
            </a:r>
          </a:p>
          <a:p>
            <a:pPr lvl="0"/>
            <a:r>
              <a:rPr lang="de-CH" dirty="0"/>
              <a:t>Hohe Durchfallquote (z.B. </a:t>
            </a:r>
            <a:r>
              <a:rPr lang="de-CH" dirty="0" err="1"/>
              <a:t>Umwelting</a:t>
            </a:r>
            <a:r>
              <a:rPr lang="de-CH" dirty="0"/>
              <a:t>. 30% - 40%)</a:t>
            </a:r>
          </a:p>
          <a:p>
            <a:pPr lvl="0"/>
            <a:r>
              <a:rPr lang="de-CH" dirty="0"/>
              <a:t>Stoff über ein Jahr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Studienjahr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860"/>
            <a:ext cx="9144000" cy="37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3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3699" y="318587"/>
            <a:ext cx="6627882" cy="1143000"/>
          </a:xfrm>
        </p:spPr>
        <p:txBody>
          <a:bodyPr/>
          <a:lstStyle/>
          <a:p>
            <a:r>
              <a:rPr lang="en-US" dirty="0"/>
              <a:t>Sommer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369"/>
            <a:ext cx="9144000" cy="9913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055"/>
            <a:ext cx="9144000" cy="158289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06359" y="2051640"/>
            <a:ext cx="93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Lernzeit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98192" y="3880438"/>
            <a:ext cx="134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Prüfungszeit</a:t>
            </a:r>
          </a:p>
        </p:txBody>
      </p:sp>
      <p:sp>
        <p:nvSpPr>
          <p:cNvPr id="9" name="Rechteck 8"/>
          <p:cNvSpPr/>
          <p:nvPr/>
        </p:nvSpPr>
        <p:spPr>
          <a:xfrm>
            <a:off x="2027582" y="2613991"/>
            <a:ext cx="7007087" cy="892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347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Wohnen in Zürich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961903" y="1417640"/>
            <a:ext cx="7426519" cy="5336728"/>
          </a:xfrm>
        </p:spPr>
        <p:txBody>
          <a:bodyPr/>
          <a:lstStyle/>
          <a:p>
            <a:pPr lvl="0"/>
            <a:r>
              <a:rPr lang="de-CH" dirty="0"/>
              <a:t>Sehr teuer</a:t>
            </a:r>
          </a:p>
          <a:p>
            <a:pPr lvl="0"/>
            <a:r>
              <a:rPr lang="de-CH" dirty="0"/>
              <a:t>Kosten:</a:t>
            </a:r>
          </a:p>
          <a:p>
            <a:pPr lvl="1"/>
            <a:r>
              <a:rPr lang="de-CH" dirty="0"/>
              <a:t>WG: ~700CHF</a:t>
            </a:r>
          </a:p>
          <a:p>
            <a:pPr lvl="1"/>
            <a:r>
              <a:rPr lang="de-CH" dirty="0"/>
              <a:t>1/1.5 Zimmerwohnung: ~1000CHF</a:t>
            </a:r>
          </a:p>
          <a:p>
            <a:r>
              <a:rPr lang="de-CH" dirty="0"/>
              <a:t>Riesige Nachfrage</a:t>
            </a:r>
          </a:p>
          <a:p>
            <a:pPr lvl="0"/>
            <a:r>
              <a:rPr lang="de-CH" dirty="0"/>
              <a:t>Früh mit Suche beginnen!</a:t>
            </a:r>
          </a:p>
          <a:p>
            <a:pPr lvl="0"/>
            <a:r>
              <a:rPr lang="de-CH" dirty="0"/>
              <a:t>Nicht auf Stadt selber beschränken</a:t>
            </a:r>
          </a:p>
          <a:p>
            <a:pPr lvl="1"/>
            <a:r>
              <a:rPr lang="de-CH" dirty="0"/>
              <a:t>Sehr gutes ÖV-Netz</a:t>
            </a:r>
          </a:p>
          <a:p>
            <a:pPr lvl="1"/>
            <a:r>
              <a:rPr lang="de-CH" dirty="0"/>
              <a:t>Viel billiger (bis 50%)</a:t>
            </a:r>
          </a:p>
          <a:p>
            <a:pPr lvl="1"/>
            <a:r>
              <a:rPr lang="de-CH" dirty="0"/>
              <a:t>Zentrum/</a:t>
            </a:r>
            <a:r>
              <a:rPr lang="de-CH" dirty="0" err="1"/>
              <a:t>Hönggerberg</a:t>
            </a:r>
            <a:endParaRPr lang="de-CH" dirty="0"/>
          </a:p>
          <a:p>
            <a:pPr lvl="0"/>
            <a:r>
              <a:rPr lang="de-CH" dirty="0"/>
              <a:t>Pendeln</a:t>
            </a:r>
          </a:p>
          <a:p>
            <a:pPr lvl="1"/>
            <a:r>
              <a:rPr lang="de-CH" dirty="0"/>
              <a:t>Maximal 1 Stunde Reiseweg (bzw. 40 Minuten bis HB)</a:t>
            </a:r>
          </a:p>
          <a:p>
            <a:pPr lvl="0"/>
            <a:endParaRPr lang="de-C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Verbindungen in Zürich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25759" y="2567940"/>
            <a:ext cx="8391852" cy="2971800"/>
          </a:xfrm>
        </p:spPr>
        <p:txBody>
          <a:bodyPr/>
          <a:lstStyle/>
          <a:p>
            <a:r>
              <a:rPr lang="de-CH" sz="1600" b="1" dirty="0"/>
              <a:t>AV Orion – gemischte Verbindung</a:t>
            </a:r>
          </a:p>
          <a:p>
            <a:r>
              <a:rPr lang="de-CH" sz="1600" dirty="0"/>
              <a:t>AV Welfen – gemischte Verbindung</a:t>
            </a:r>
          </a:p>
          <a:p>
            <a:r>
              <a:rPr lang="de-CH" sz="1600" dirty="0"/>
              <a:t>AV </a:t>
            </a:r>
            <a:r>
              <a:rPr lang="de-CH" sz="1600" dirty="0" err="1"/>
              <a:t>Turicia</a:t>
            </a:r>
            <a:r>
              <a:rPr lang="de-CH" sz="1600" dirty="0"/>
              <a:t> – Männerverbindung, Block</a:t>
            </a:r>
          </a:p>
          <a:p>
            <a:pPr lvl="0"/>
            <a:r>
              <a:rPr lang="de-CH" sz="1600" dirty="0"/>
              <a:t>AB </a:t>
            </a:r>
            <a:r>
              <a:rPr lang="de-CH" sz="1600" dirty="0" err="1"/>
              <a:t>Glanzenburgen</a:t>
            </a:r>
            <a:r>
              <a:rPr lang="de-CH" sz="1600" dirty="0"/>
              <a:t> – Männerverbindung</a:t>
            </a:r>
          </a:p>
          <a:p>
            <a:r>
              <a:rPr lang="de-CH" sz="1600" dirty="0"/>
              <a:t>AKV </a:t>
            </a:r>
            <a:r>
              <a:rPr lang="de-CH" sz="1600" dirty="0" err="1"/>
              <a:t>Kyburger</a:t>
            </a:r>
            <a:r>
              <a:rPr lang="de-CH" sz="1600" dirty="0"/>
              <a:t> – Männerverbindung, Block</a:t>
            </a:r>
          </a:p>
          <a:p>
            <a:r>
              <a:rPr lang="de-CH" sz="1600" dirty="0"/>
              <a:t>AV </a:t>
            </a:r>
            <a:r>
              <a:rPr lang="de-CH" sz="1600" dirty="0" err="1"/>
              <a:t>Filetia-Turicensis</a:t>
            </a:r>
            <a:r>
              <a:rPr lang="de-CH" sz="1600" dirty="0"/>
              <a:t> – junge Frauenverbindung</a:t>
            </a:r>
          </a:p>
          <a:p>
            <a:pPr marL="0" lvl="0" indent="0">
              <a:buNone/>
            </a:pPr>
            <a:endParaRPr lang="en-US" sz="1600" dirty="0"/>
          </a:p>
          <a:p>
            <a:pPr lvl="0"/>
            <a:r>
              <a:rPr lang="en-US" sz="1600" dirty="0" err="1"/>
              <a:t>Gute</a:t>
            </a:r>
            <a:r>
              <a:rPr lang="en-US" sz="1600" dirty="0"/>
              <a:t> </a:t>
            </a:r>
            <a:r>
              <a:rPr lang="en-US" sz="1600" dirty="0" err="1"/>
              <a:t>Kontakte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Wohnungssuche</a:t>
            </a:r>
            <a:r>
              <a:rPr lang="en-US" sz="1600" dirty="0"/>
              <a:t>, Mentoring </a:t>
            </a:r>
            <a:r>
              <a:rPr lang="en-US" sz="1600" dirty="0" err="1"/>
              <a:t>während</a:t>
            </a:r>
            <a:r>
              <a:rPr lang="en-US" sz="1600" dirty="0"/>
              <a:t> </a:t>
            </a:r>
            <a:r>
              <a:rPr lang="en-US" sz="1600" dirty="0" err="1"/>
              <a:t>dem</a:t>
            </a:r>
            <a:r>
              <a:rPr lang="en-US" sz="1600" dirty="0"/>
              <a:t> </a:t>
            </a:r>
            <a:r>
              <a:rPr lang="en-US" sz="1600" dirty="0" err="1"/>
              <a:t>Studium</a:t>
            </a:r>
            <a:r>
              <a:rPr lang="en-US" sz="1600" dirty="0"/>
              <a:t> und </a:t>
            </a:r>
            <a:r>
              <a:rPr lang="en-US" sz="1600" dirty="0" err="1"/>
              <a:t>Stellensuche</a:t>
            </a:r>
            <a:endParaRPr lang="de-CH" sz="1600" dirty="0"/>
          </a:p>
        </p:txBody>
      </p:sp>
      <p:pic>
        <p:nvPicPr>
          <p:cNvPr id="6146" name="Picture 2" descr="http://www.av-orion.ch/wp-content/gallery/stamm-21-september-2016/DSC0016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36" y="1749287"/>
            <a:ext cx="3258721" cy="24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Fachvereine / ASVZ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/>
              <a:t>Bsp. GUV/AIV </a:t>
            </a:r>
          </a:p>
          <a:p>
            <a:pPr lvl="1"/>
            <a:r>
              <a:rPr lang="de-CH" dirty="0"/>
              <a:t>Prüfungssammlung</a:t>
            </a:r>
          </a:p>
          <a:p>
            <a:pPr lvl="1"/>
            <a:r>
              <a:rPr lang="de-CH" dirty="0"/>
              <a:t>Anlässe</a:t>
            </a:r>
          </a:p>
          <a:p>
            <a:pPr lvl="1"/>
            <a:r>
              <a:rPr lang="de-CH" dirty="0"/>
              <a:t>Prüfungsvorbereitungskurse</a:t>
            </a:r>
          </a:p>
          <a:p>
            <a:pPr lvl="1"/>
            <a:r>
              <a:rPr lang="de-CH" dirty="0"/>
              <a:t>Eigene Bar</a:t>
            </a:r>
          </a:p>
          <a:p>
            <a:pPr lvl="1"/>
            <a:endParaRPr lang="de-CH" dirty="0"/>
          </a:p>
          <a:p>
            <a:pPr lvl="0"/>
            <a:r>
              <a:rPr lang="de-CH" dirty="0"/>
              <a:t>ASVZ</a:t>
            </a:r>
          </a:p>
          <a:p>
            <a:pPr lvl="1"/>
            <a:r>
              <a:rPr lang="de-CH" dirty="0"/>
              <a:t>Grösster Verband der Schweiz (alle Studierenden in Zürich)</a:t>
            </a:r>
          </a:p>
          <a:p>
            <a:pPr lvl="1"/>
            <a:r>
              <a:rPr lang="de-CH" dirty="0"/>
              <a:t>120 Sportarten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dirty="0"/>
              <a:t>Weitere Informationen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782959" y="2955576"/>
            <a:ext cx="7704853" cy="1477276"/>
          </a:xfrm>
        </p:spPr>
        <p:txBody>
          <a:bodyPr/>
          <a:lstStyle/>
          <a:p>
            <a:pPr lvl="0"/>
            <a:r>
              <a:rPr lang="de-CH" dirty="0"/>
              <a:t>Lokal der Sectio Brigensis</a:t>
            </a:r>
          </a:p>
          <a:p>
            <a:pPr lvl="0"/>
            <a:r>
              <a:rPr lang="de-CH" dirty="0"/>
              <a:t>ETH – Website</a:t>
            </a:r>
          </a:p>
          <a:p>
            <a:pPr lvl="0"/>
            <a:r>
              <a:rPr lang="de-CH" dirty="0"/>
              <a:t>ETH unterwegs – 2.12.16</a:t>
            </a:r>
          </a:p>
          <a:p>
            <a:pPr marL="342900" lvl="1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6281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CH" sz="6400" dirty="0"/>
              <a:t>Fragen?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e-CH" dirty="0"/>
              <a:t>ninaab@student.ethz.ch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Studienaufbau</a:t>
            </a:r>
          </a:p>
        </p:txBody>
      </p:sp>
      <p:pic>
        <p:nvPicPr>
          <p:cNvPr id="3" name="Content Placeholder 2" descr="Die Grafik zeigt vereinfacht die Studienstruktur an der ETH Zürich.  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2527" y="1983178"/>
            <a:ext cx="7157072" cy="40633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Aufbau Bachelor</a:t>
            </a:r>
          </a:p>
        </p:txBody>
      </p:sp>
      <p:pic>
        <p:nvPicPr>
          <p:cNvPr id="3" name="Content Placeholder 2" descr="Die Grafik zeigt, wie die Bachelorstudiengänge an der ETH Zürich aufgebaut sind.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0540" y="1235034"/>
            <a:ext cx="6168889" cy="53729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idx="1"/>
          </p:nvPr>
        </p:nvSpPr>
        <p:spPr>
          <a:xfrm>
            <a:off x="890643" y="1923806"/>
            <a:ext cx="7497778" cy="4202362"/>
          </a:xfrm>
        </p:spPr>
        <p:txBody>
          <a:bodyPr/>
          <a:lstStyle/>
          <a:p>
            <a:pPr marL="0" lvl="0" indent="0">
              <a:spcBef>
                <a:spcPts val="1000"/>
              </a:spcBef>
              <a:buNone/>
            </a:pPr>
            <a:r>
              <a:rPr lang="de-CH" sz="4000"/>
              <a:t>Das Bachelor-Diplom gilt </a:t>
            </a:r>
            <a:r>
              <a:rPr lang="de-CH" sz="4000" b="1"/>
              <a:t>nicht </a:t>
            </a:r>
            <a:r>
              <a:rPr lang="de-CH" sz="4000"/>
              <a:t>als berufsbefähigender Abschluss. Die weitergehende akademische Berufsbefähigung wird erst mit dem Erwerb eines Master-Titels erreicht.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Aufbau Master</a:t>
            </a:r>
          </a:p>
        </p:txBody>
      </p:sp>
      <p:graphicFrame>
        <p:nvGraphicFramePr>
          <p:cNvPr id="3" name="Objekt 3"/>
          <p:cNvGraphicFramePr/>
          <p:nvPr/>
        </p:nvGraphicFramePr>
        <p:xfrm>
          <a:off x="1289669" y="1417640"/>
          <a:ext cx="6902320" cy="486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" r:id="rId3" imgW="3891064" imgH="2743200" progId="Photoshop.Image.13">
                  <p:embed/>
                </p:oleObj>
              </mc:Choice>
              <mc:Fallback>
                <p:oleObj name="Image" r:id="rId3" imgW="3891064" imgH="2743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9669" y="1417640"/>
                        <a:ext cx="6902320" cy="4865714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Umweltingenieurwissenschaften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40" y="1241992"/>
            <a:ext cx="7642860" cy="54430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939444" y="334276"/>
            <a:ext cx="6627882" cy="1143000"/>
          </a:xfrm>
        </p:spPr>
        <p:txBody>
          <a:bodyPr/>
          <a:lstStyle/>
          <a:p>
            <a:pPr lvl="0"/>
            <a:r>
              <a:rPr lang="de-CH" dirty="0"/>
              <a:t>Bauingenieurwissenschaften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43" y="1477276"/>
            <a:ext cx="8031480" cy="51599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9748" y="294519"/>
            <a:ext cx="6627882" cy="1143000"/>
          </a:xfrm>
        </p:spPr>
        <p:txBody>
          <a:bodyPr/>
          <a:lstStyle/>
          <a:p>
            <a:r>
              <a:rPr lang="en-US" dirty="0" err="1"/>
              <a:t>Geomatik</a:t>
            </a:r>
            <a:r>
              <a:rPr lang="en-US" dirty="0"/>
              <a:t> und </a:t>
            </a:r>
            <a:r>
              <a:rPr lang="en-US" dirty="0" err="1"/>
              <a:t>Planung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47" y="1201003"/>
            <a:ext cx="6648224" cy="542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0866"/>
      </p:ext>
    </p:extLst>
  </p:cSld>
  <p:clrMapOvr>
    <a:masterClrMapping/>
  </p:clrMapOvr>
</p:sld>
</file>

<file path=ppt/theme/theme1.xml><?xml version="1.0" encoding="utf-8"?>
<a:theme xmlns:a="http://schemas.openxmlformats.org/drawingml/2006/main" name="SchwStV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SchwStV</Template>
  <TotalTime>0</TotalTime>
  <Words>271</Words>
  <Application>Microsoft Office PowerPoint</Application>
  <PresentationFormat>On-screen Show (4:3)</PresentationFormat>
  <Paragraphs>96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SchwStV</vt:lpstr>
      <vt:lpstr>Image</vt:lpstr>
      <vt:lpstr>PowerPoint Presentation</vt:lpstr>
      <vt:lpstr>Ingenieurwissenschaften Bachelor-Studiengänge</vt:lpstr>
      <vt:lpstr>Studienaufbau</vt:lpstr>
      <vt:lpstr>Aufbau Bachelor</vt:lpstr>
      <vt:lpstr>PowerPoint Presentation</vt:lpstr>
      <vt:lpstr>Aufbau Master</vt:lpstr>
      <vt:lpstr>Umweltingenieurwissenschaften</vt:lpstr>
      <vt:lpstr>Bauingenieurwissenschaften</vt:lpstr>
      <vt:lpstr>Geomatik und Planung</vt:lpstr>
      <vt:lpstr>Lebensmittelwissenschaften</vt:lpstr>
      <vt:lpstr>Agrarwissenschaften</vt:lpstr>
      <vt:lpstr>Umweltnaturwissenschaften</vt:lpstr>
      <vt:lpstr>Erdwissenschaften</vt:lpstr>
      <vt:lpstr>Biologie</vt:lpstr>
      <vt:lpstr>Chemie</vt:lpstr>
      <vt:lpstr>Gesundheitswissenschaften und Technologie</vt:lpstr>
      <vt:lpstr>Humanmedizin</vt:lpstr>
      <vt:lpstr>PowerPoint Presentation</vt:lpstr>
      <vt:lpstr>Anmeldung zum Studium</vt:lpstr>
      <vt:lpstr>Studienalltag</vt:lpstr>
      <vt:lpstr>Stundenplan</vt:lpstr>
      <vt:lpstr>Basisprüfungen</vt:lpstr>
      <vt:lpstr>Studienjahr</vt:lpstr>
      <vt:lpstr>Sommer</vt:lpstr>
      <vt:lpstr>Wohnen in Zürich</vt:lpstr>
      <vt:lpstr>Verbindungen in Zürich</vt:lpstr>
      <vt:lpstr>Fachvereine / ASVZ</vt:lpstr>
      <vt:lpstr>Weitere Informationen</vt:lpstr>
      <vt:lpstr>Fragen?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 Zürich</dc:title>
  <dc:creator>simon.ringeisen@hotelpac.ch</dc:creator>
  <cp:lastModifiedBy>Ringeisen  Simon</cp:lastModifiedBy>
  <cp:revision>47</cp:revision>
  <dcterms:created xsi:type="dcterms:W3CDTF">2013-11-06T19:27:16Z</dcterms:created>
  <dcterms:modified xsi:type="dcterms:W3CDTF">2016-11-21T12:29:15Z</dcterms:modified>
</cp:coreProperties>
</file>