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83" r:id="rId27"/>
    <p:sldId id="309" r:id="rId28"/>
    <p:sldId id="265" r:id="rId29"/>
    <p:sldId id="310" r:id="rId30"/>
    <p:sldId id="311" r:id="rId31"/>
    <p:sldId id="314" r:id="rId32"/>
    <p:sldId id="313" r:id="rId33"/>
    <p:sldId id="312" r:id="rId34"/>
    <p:sldId id="315" r:id="rId35"/>
    <p:sldId id="317" r:id="rId36"/>
    <p:sldId id="316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2A49-C2B4-4E22-9DB7-31135B4729AF}" type="datetimeFigureOut">
              <a:rPr lang="en-US" smtClean="0"/>
              <a:t>18-Nov-16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DB4B-99E4-4F64-B2E4-879A4F6001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4E386F2-9018-4925-913E-1B833D86FECF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de-DE" altLang="de-DE"/>
          </a:p>
        </p:txBody>
      </p:sp>
      <p:sp>
        <p:nvSpPr>
          <p:cNvPr id="3379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12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F82D81-AB1E-49D9-A5C3-AFB59E6059F9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940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90EDC182-4130-4406-B55E-ABD324B019DE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264E94-77ED-423D-8ACA-EC552A7A9348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0CF51D-C4B7-44AC-8D0E-0FEC7634CE55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4E1408A-1C30-4933-92A0-3FCFA660FD6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454577-34E5-4EDC-A84A-7EA1F64C0C8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2E4DE-88A5-4807-B2DD-E95440AD334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4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D0AFBFA-4330-4C3B-A3BC-033F78F35AA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095C80-DED3-4CFE-84CC-9AB1D517AB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4803-3B20-43DA-B16E-31D71A5B0B5E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462E7D4-1462-4E34-8D46-F5A4848679C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D7443D-ACCD-443C-B6A0-FEF2E0293E7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B393D2-74EF-4D26-928A-EE6BD858362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FA993E4-E070-4938-A205-50BC0C854D98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B67649-91CC-4ECE-ADAC-39ACA56C74B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1A4C72-3460-4610-9B4C-26C7E8A04FD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4DB86BA-0FBA-403B-987D-68A5ED85C4F7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CA1149-DAFE-4379-A00F-DCC8795C16F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1FEE7-77D0-4D90-9BEB-AE0C5D92CD3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E7C8294-59A1-4204-A999-44119F623BF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4AE5317-0746-4E7C-BFB3-FCB16975372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7E2EED-780A-4C48-8F6D-85343CAA126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0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8A0C9653-CE5B-4A8A-8CE7-3E4CA8C4F66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F630B9-1E6D-47B8-BF46-A5EE783BE763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09763-3997-4367-8AEC-EF58652849D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5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42588D18-0B03-44D1-8208-395A667AFD51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DE359-038F-47F0-8C72-50EE309BE9E8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FCAB99-F90D-4350-817A-9591D1C47BD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210EE8EF-BEF3-4A85-AE83-F75F9A233BB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814772-89CF-4ABD-90FD-CE7F856EB3C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AD6DBD-FCCA-4878-B86F-70AF439EEDC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3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E1E468-E7A0-47DE-84BB-5657524E2E5C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de-DE" altLang="de-DE"/>
          </a:p>
        </p:txBody>
      </p:sp>
      <p:sp>
        <p:nvSpPr>
          <p:cNvPr id="3481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E17618-8BD0-4BB7-BD93-5553AF4095F0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567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A97D343C-B179-4D6F-B551-C688CB653CD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AF292D-BF7F-4EE3-B56D-3EFF40C061F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187384-40A7-4BDC-A98B-D05345E230F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68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2052903B-A1BE-4FD9-B584-6CE43D699B8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040A5B-9C05-4602-906C-6B275F31B88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258E28-5C7A-46BE-A43A-DD2070564FB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74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E1E468-E7A0-47DE-84BB-5657524E2E5C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de-DE" altLang="de-DE"/>
          </a:p>
        </p:txBody>
      </p:sp>
      <p:sp>
        <p:nvSpPr>
          <p:cNvPr id="3481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E17618-8BD0-4BB7-BD93-5553AF4095F0}" type="slidenum">
              <a:rPr lang="de-DE" altLang="de-DE"/>
              <a:pPr algn="r" eaLnBrk="1" hangingPunct="1">
                <a:spcBef>
                  <a:spcPct val="0"/>
                </a:spcBef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50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74D2E-38A8-479D-BAD4-AD2242CBDAFA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de-DE" altLang="de-DE"/>
          </a:p>
        </p:txBody>
      </p:sp>
      <p:sp>
        <p:nvSpPr>
          <p:cNvPr id="3584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221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30A00F-C268-4F03-B339-12B4E821E5ED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34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7C62216-A6E9-4EC2-AFB8-BF48A9B49EE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96867D-71D2-4868-BF00-A2A17441812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443103-710D-4040-BA9B-E14764AD8E9A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7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03F974C8-021C-4BC3-89F6-B500FFD61A0F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3222-B9BD-4E03-A42A-89D4F9025DD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FA4FE9-E93A-4128-A4A2-0B3DE465764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6218F5B-E2A0-4DFF-9FD1-9CFECF9D78D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E06B971-27AE-4257-8F94-A2BD2898F01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53496-A6F0-47C3-B99C-0A0A5A683FCC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A4D22FBA-6133-4D0C-B441-2421FC1AC9F3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FF4314-A684-4C48-87A2-8F5A35E29595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33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EA25A7-F0EE-497B-A269-E6041CDBEB6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42095AA2-FF2C-4491-9095-21BC0CD5B661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CC29D9-F16A-4C9D-BE00-6ABA0E53C747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7A1E0E1-E0C5-4D3B-8A46-ECEAEE65E69A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1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CB24D-97A3-4B01-984F-0C02DB0E11D8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168-943F-4CC0-9B79-9F58CE52DDE2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730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D9A3-DA6D-4BE3-B39B-A75670ADFAA8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879AF-24BB-48C7-B27B-F969F414EF88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0900E-363B-47D2-88D8-98DB4399D521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E11DF-02DB-40D7-9BF7-96566A97C53C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62788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20"/>
            <a:ext cx="7704853" cy="4353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7040-78A7-4552-BBF0-3EB31AB0502E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5F40-3CAC-4BA2-95F0-70603B614064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6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73058-3F38-4BDA-9BCD-856059796CF8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C9247-C82E-4476-9104-59FA57E0A04C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361532" y="274640"/>
            <a:ext cx="73252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B328C-21D0-4905-80BF-2FC100A5FD28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02AF-E2C8-4598-9BCD-170F7F58C56E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26AA2-92FE-4F4F-978D-2683ADC56923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DCFBB-ED39-42E0-8336-C0FAEBB5A9A2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25542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DF85D-37A1-4DB3-9ED9-DA0A71862CF3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C53E0-6AA5-4FC2-8937-BC3349D077ED}" type="slidenum">
              <a:t>‹Nr.›</a:t>
            </a:fld>
            <a:endParaRPr lang="de-CH"/>
          </a:p>
        </p:txBody>
      </p:sp>
      <p:pic>
        <p:nvPicPr>
          <p:cNvPr id="6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38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91E06-DFAD-4BDE-9E9E-4AD94AD2F661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C18C-CA78-4BF9-BF3B-336AFF1B13AC}" type="slidenum">
              <a:t>‹Nr.›</a:t>
            </a:fld>
            <a:endParaRPr lang="de-CH"/>
          </a:p>
        </p:txBody>
      </p:sp>
      <p:pic>
        <p:nvPicPr>
          <p:cNvPr id="5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45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55577" y="1052739"/>
            <a:ext cx="2709934" cy="1080116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2132856"/>
            <a:ext cx="3008311" cy="399330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3F34A-812C-4390-856B-74AD388B95F2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1FB7D-3BEE-4553-AD55-97538B4FB579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37DD0-E594-44DC-9A37-2D65E9EA0FE7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CC391-8A7B-4C9A-8C3E-742409BBB37A}" type="slidenum"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0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416835" cy="1844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625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CABB396A-3190-49E3-B747-40561E14A3C5}" type="datetime1">
              <a:rPr lang="de-CH"/>
              <a:pPr lvl="0"/>
              <a:t>18.11.2016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35AEF4B2-F4D8-4ABA-B255-B8F35FC81367}" type="slidenum"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</p:titleStyle>
    <p:bodyStyle>
      <a:lvl1pPr marL="257175" marR="0" lvl="0" indent="-25717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  <a:lvl2pPr marL="557217" marR="0" lvl="1" indent="-214317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1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2pPr>
      <a:lvl3pPr marL="857250" marR="0" lvl="2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de-DE" sz="1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3pPr>
      <a:lvl4pPr marL="1200150" marR="0" lvl="3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4pPr>
      <a:lvl5pPr marL="1543050" marR="0" lvl="4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77863" y="2786063"/>
            <a:ext cx="7788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400" b="1" dirty="0"/>
              <a:t>Mittelschulinformationstag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500" b="1" dirty="0"/>
              <a:t>Kollegium Spiritus Sanctus Brig</a:t>
            </a:r>
            <a:endParaRPr lang="de-DE" altLang="de-DE" sz="2500" b="1" dirty="0"/>
          </a:p>
        </p:txBody>
      </p:sp>
      <p:pic>
        <p:nvPicPr>
          <p:cNvPr id="4099" name="Picture 3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7862" y="6032845"/>
            <a:ext cx="4875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Schweizerischer Studentenverein</a:t>
            </a:r>
            <a:endParaRPr lang="de-DE" sz="20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30876" y="603284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2833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Freiburg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Theologische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Rechtswiss.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Sozialwiss.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Philosophische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Naturwiss. Fak.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Campus		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Studium in DE, FR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oder Bilingue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 b="1">
                <a:solidFill>
                  <a:srgbClr val="000000"/>
                </a:solidFill>
              </a:rPr>
              <a:t>Fribourg</a:t>
            </a:r>
            <a:r>
              <a:rPr lang="de-CH" altLang="de-DE" sz="1400">
                <a:solidFill>
                  <a:srgbClr val="000000"/>
                </a:solidFill>
              </a:rPr>
              <a:t>   -   Basel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3683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859338" y="4167188"/>
            <a:ext cx="31670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Gebühren:</a:t>
            </a:r>
            <a:r>
              <a:rPr lang="de-CH" altLang="de-DE" sz="1800" b="1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655.-</a:t>
            </a:r>
          </a:p>
        </p:txBody>
      </p:sp>
    </p:spTree>
    <p:extLst>
      <p:ext uri="{BB962C8B-B14F-4D97-AF65-F5344CB8AC3E}">
        <p14:creationId xmlns:p14="http://schemas.microsoft.com/office/powerpoint/2010/main" val="64897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071563"/>
            <a:ext cx="3022600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23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Basel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175’000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Ab 500.-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Höchste Dichte an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Museen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Architekturmekka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Hohes Preisniveau</a:t>
            </a:r>
          </a:p>
          <a:p>
            <a:pPr eaLnBrk="1" hangingPunct="1">
              <a:buClrTx/>
              <a:buFontTx/>
              <a:buNone/>
            </a:pPr>
            <a:r>
              <a:rPr lang="de-CH" altLang="de-DE" sz="1600" dirty="0">
                <a:solidFill>
                  <a:srgbClr val="000000"/>
                </a:solidFill>
              </a:rPr>
              <a:t>  (Stange: 4.50)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93813"/>
            <a:ext cx="3529012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50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692275" y="549275"/>
            <a:ext cx="59753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Basel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13’000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Speziell: Nanotechnologie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Gebäude verteilt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Im Hochschulverbund 	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EUCOR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</a:t>
            </a:r>
            <a:r>
              <a:rPr lang="de-CH" altLang="de-DE" sz="1400" b="1">
                <a:solidFill>
                  <a:srgbClr val="000000"/>
                </a:solidFill>
              </a:rPr>
              <a:t>Basel</a:t>
            </a:r>
            <a:r>
              <a:rPr lang="de-CH" altLang="de-DE" sz="1400">
                <a:solidFill>
                  <a:srgbClr val="000000"/>
                </a:solidFill>
              </a:rPr>
              <a:t>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3115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859338" y="4167188"/>
            <a:ext cx="31670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Gebühren:</a:t>
            </a:r>
            <a:r>
              <a:rPr lang="de-CH" altLang="de-DE" sz="1800" b="1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850.-</a:t>
            </a:r>
          </a:p>
        </p:txBody>
      </p:sp>
    </p:spTree>
    <p:extLst>
      <p:ext uri="{BB962C8B-B14F-4D97-AF65-F5344CB8AC3E}">
        <p14:creationId xmlns:p14="http://schemas.microsoft.com/office/powerpoint/2010/main" val="372256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214438"/>
            <a:ext cx="4902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</a:t>
            </a:r>
            <a:r>
              <a:rPr lang="de-CH" altLang="de-DE" sz="1400" b="1">
                <a:solidFill>
                  <a:srgbClr val="000000"/>
                </a:solidFill>
              </a:rPr>
              <a:t>Bern</a:t>
            </a:r>
            <a:r>
              <a:rPr lang="de-CH" altLang="de-DE" sz="1400">
                <a:solidFill>
                  <a:srgbClr val="000000"/>
                </a:solidFill>
              </a:rPr>
              <a:t>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01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Stadt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127’000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Ab 450.-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Uninähe und Altstadt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eher teuer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3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b="1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Regierungssitz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Museen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Theater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Mittleres Preisniveau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de-CH" altLang="de-DE" sz="1600">
                <a:solidFill>
                  <a:srgbClr val="000000"/>
                </a:solidFill>
              </a:rPr>
              <a:t>   (Bierpreis: 4.00)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</a:t>
            </a:r>
            <a:r>
              <a:rPr lang="de-CH" altLang="de-DE" sz="1400" b="1">
                <a:solidFill>
                  <a:srgbClr val="000000"/>
                </a:solidFill>
              </a:rPr>
              <a:t>Bern</a:t>
            </a:r>
            <a:r>
              <a:rPr lang="de-CH" altLang="de-DE" sz="1400">
                <a:solidFill>
                  <a:srgbClr val="000000"/>
                </a:solidFill>
              </a:rPr>
              <a:t>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71887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1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92275" y="549275"/>
            <a:ext cx="64801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i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17’500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Schwerpunkte:  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Klimawissenschaft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Astronomie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Theater- und Film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Christ.kath. Theologie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Veterinärmedizin	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mit UZH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</a:t>
            </a:r>
            <a:r>
              <a:rPr lang="de-CH" altLang="de-DE" sz="1400" b="1">
                <a:solidFill>
                  <a:srgbClr val="000000"/>
                </a:solidFill>
              </a:rPr>
              <a:t>Bern</a:t>
            </a:r>
            <a:r>
              <a:rPr lang="de-CH" altLang="de-DE" sz="1400">
                <a:solidFill>
                  <a:srgbClr val="000000"/>
                </a:solidFill>
              </a:rPr>
              <a:t>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4575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859338" y="4456113"/>
            <a:ext cx="31670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Gebühren:</a:t>
            </a:r>
            <a:r>
              <a:rPr lang="de-CH" altLang="de-DE" sz="1800" b="1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784.-</a:t>
            </a:r>
          </a:p>
        </p:txBody>
      </p:sp>
    </p:spTree>
    <p:extLst>
      <p:ext uri="{BB962C8B-B14F-4D97-AF65-F5344CB8AC3E}">
        <p14:creationId xmlns:p14="http://schemas.microsoft.com/office/powerpoint/2010/main" val="196884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692275" y="544513"/>
            <a:ext cx="32766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i="1" dirty="0">
                <a:solidFill>
                  <a:srgbClr val="000000"/>
                </a:solidFill>
              </a:rPr>
              <a:t>Stadt Zürich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Nachfrage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700.- (mit Glück ab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500.-)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Landesmuseum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Opernhaus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Kunsthaus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Hohes Preisniveau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CH" altLang="de-DE" sz="1800" dirty="0">
                <a:solidFill>
                  <a:srgbClr val="000000"/>
                </a:solidFill>
              </a:rPr>
              <a:t>   </a:t>
            </a:r>
            <a:r>
              <a:rPr lang="de-CH" altLang="de-DE" sz="1600" dirty="0">
                <a:solidFill>
                  <a:srgbClr val="000000"/>
                </a:solidFill>
              </a:rPr>
              <a:t>(Stange: 5.00)</a:t>
            </a:r>
            <a:r>
              <a:rPr lang="de-CH" altLang="de-DE" sz="18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None/>
            </a:pPr>
            <a:endParaRPr lang="de-CH" altLang="de-DE" sz="1800" dirty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</a:t>
            </a:r>
            <a:r>
              <a:rPr lang="de-CH" altLang="de-DE" sz="1400" b="1">
                <a:solidFill>
                  <a:srgbClr val="000000"/>
                </a:solidFill>
              </a:rPr>
              <a:t>Zürich</a:t>
            </a:r>
            <a:r>
              <a:rPr lang="de-CH" altLang="de-DE" sz="1400">
                <a:solidFill>
                  <a:srgbClr val="000000"/>
                </a:solidFill>
              </a:rPr>
              <a:t>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85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5281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</a:t>
            </a:r>
            <a:r>
              <a:rPr lang="de-CH" altLang="de-DE" sz="1400" b="1">
                <a:solidFill>
                  <a:srgbClr val="000000"/>
                </a:solidFill>
              </a:rPr>
              <a:t>Zürich</a:t>
            </a:r>
            <a:r>
              <a:rPr lang="de-CH" altLang="de-DE" sz="1400">
                <a:solidFill>
                  <a:srgbClr val="000000"/>
                </a:solidFill>
              </a:rPr>
              <a:t>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4" name="Picture 2" descr="http://www.alumni.ethz.ch/images/foot_unit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6212" y="1904932"/>
            <a:ext cx="7871566" cy="23375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285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692275" y="544513"/>
            <a:ext cx="60483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ETH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19’000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17 Fakultäten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Naturwiss.- und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Ingenieursdisziplinen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Militärwissen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Schulische Struktur 	     </a:t>
            </a:r>
            <a:r>
              <a:rPr lang="de-CH" altLang="de-DE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(wenig Freiheiten)	     </a:t>
            </a:r>
            <a:r>
              <a:rPr lang="de-CH" altLang="de-DE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Internationales Ansehen</a:t>
            </a:r>
            <a:r>
              <a:rPr lang="de-DE" altLang="de-DE" sz="20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ASVZ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</a:t>
            </a:r>
            <a:r>
              <a:rPr lang="de-CH" altLang="de-DE" sz="1400" b="1">
                <a:solidFill>
                  <a:srgbClr val="000000"/>
                </a:solidFill>
              </a:rPr>
              <a:t>Zürich</a:t>
            </a:r>
            <a:r>
              <a:rPr lang="de-CH" altLang="de-DE" sz="1400">
                <a:solidFill>
                  <a:srgbClr val="000000"/>
                </a:solidFill>
              </a:rPr>
              <a:t>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6004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859338" y="4167188"/>
            <a:ext cx="31670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Gebühren:</a:t>
            </a:r>
            <a:r>
              <a:rPr lang="de-CH" altLang="de-DE" sz="1800" b="1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644.-</a:t>
            </a:r>
          </a:p>
        </p:txBody>
      </p:sp>
    </p:spTree>
    <p:extLst>
      <p:ext uri="{BB962C8B-B14F-4D97-AF65-F5344CB8AC3E}">
        <p14:creationId xmlns:p14="http://schemas.microsoft.com/office/powerpoint/2010/main" val="1938358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946150" y="928688"/>
            <a:ext cx="789859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Ablauf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 </a:t>
            </a:r>
            <a:r>
              <a:rPr lang="de-DE" altLang="de-DE" sz="2400" dirty="0"/>
              <a:t>13:00 – 13:50	Einführung, Vorstellung Schw. StV, 			Studienorte, Uni-Basics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13:55 - 14:35 	Workshop 1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14:40 - 15.20 	Workshop 2, Fragebogen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</a:t>
            </a:r>
            <a:r>
              <a:rPr lang="de-DE" altLang="de-DE" sz="2400" dirty="0" err="1"/>
              <a:t>anschliessend</a:t>
            </a:r>
            <a:r>
              <a:rPr lang="de-DE" altLang="de-DE" sz="2400" dirty="0"/>
              <a:t>	Stamm der </a:t>
            </a:r>
            <a:r>
              <a:rPr lang="de-DE" altLang="de-DE" sz="2400" dirty="0" err="1"/>
              <a:t>Brigensis</a:t>
            </a:r>
            <a:endParaRPr lang="de-DE" alt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556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57313"/>
            <a:ext cx="3800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</a:t>
            </a:r>
            <a:r>
              <a:rPr lang="de-CH" altLang="de-DE" sz="1400" b="1">
                <a:solidFill>
                  <a:srgbClr val="000000"/>
                </a:solidFill>
              </a:rPr>
              <a:t>Zürich</a:t>
            </a:r>
            <a:r>
              <a:rPr lang="de-CH" altLang="de-DE" sz="1400">
                <a:solidFill>
                  <a:srgbClr val="000000"/>
                </a:solidFill>
              </a:rPr>
              <a:t>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91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692275" y="549275"/>
            <a:ext cx="633571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UZH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26’000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 (grösste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Fächervielfalt der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Schweiz)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Veterinärmedizin mit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Bern			        </a:t>
            </a:r>
            <a:r>
              <a:rPr lang="de-CH" altLang="de-DE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     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Recht, Wirtschaft und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Psychologie überlaufen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ASVZ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</a:t>
            </a:r>
            <a:r>
              <a:rPr lang="de-CH" altLang="de-DE" sz="1400" b="1">
                <a:solidFill>
                  <a:srgbClr val="000000"/>
                </a:solidFill>
              </a:rPr>
              <a:t>Zürich</a:t>
            </a:r>
            <a:r>
              <a:rPr lang="de-CH" altLang="de-DE" sz="1400">
                <a:solidFill>
                  <a:srgbClr val="000000"/>
                </a:solidFill>
              </a:rPr>
              <a:t>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311525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859338" y="4527550"/>
            <a:ext cx="316706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Gebühren:</a:t>
            </a:r>
            <a:r>
              <a:rPr lang="de-CH" altLang="de-DE" sz="1800" b="1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>
                <a:solidFill>
                  <a:srgbClr val="000000"/>
                </a:solidFill>
              </a:rPr>
              <a:t> </a:t>
            </a:r>
            <a:r>
              <a:rPr lang="de-CH" altLang="de-DE" sz="2000">
                <a:solidFill>
                  <a:srgbClr val="000000"/>
                </a:solidFill>
              </a:rPr>
              <a:t>769.-</a:t>
            </a:r>
          </a:p>
        </p:txBody>
      </p:sp>
    </p:spTree>
    <p:extLst>
      <p:ext uri="{BB962C8B-B14F-4D97-AF65-F5344CB8AC3E}">
        <p14:creationId xmlns:p14="http://schemas.microsoft.com/office/powerpoint/2010/main" val="383028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3800"/>
            <a:ext cx="21590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339975" y="3860800"/>
            <a:ext cx="4464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de-CH" altLang="de-DE" b="1">
                <a:solidFill>
                  <a:srgbClr val="000000"/>
                </a:solidFill>
              </a:rPr>
              <a:t>UNIVERSITÄT ST. GALLEN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   </a:t>
            </a:r>
            <a:r>
              <a:rPr lang="de-CH" altLang="de-DE" sz="1400" b="1">
                <a:solidFill>
                  <a:srgbClr val="000000"/>
                </a:solidFill>
              </a:rPr>
              <a:t>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77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692275" y="549275"/>
            <a:ext cx="3298825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Stadt St. Gallen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74’000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Grosses Angebot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WG-Zimmer ab 450.-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r>
              <a:rPr lang="de-CH" altLang="de-DE" sz="400">
                <a:solidFill>
                  <a:srgbClr val="000000"/>
                </a:solidFill>
              </a:rPr>
              <a:t> 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Kunsthalle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zahlreiche Konzerte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Klosterbezirk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Mittleres Preisniveau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de-CH" altLang="de-DE" sz="1600">
                <a:solidFill>
                  <a:srgbClr val="000000"/>
                </a:solidFill>
              </a:rPr>
              <a:t>   (Stange: 4.00)</a:t>
            </a:r>
          </a:p>
          <a:p>
            <a:pPr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endParaRPr lang="de-CH" altLang="de-DE" sz="16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   </a:t>
            </a:r>
            <a:r>
              <a:rPr lang="de-CH" altLang="de-DE" sz="1400" b="1">
                <a:solidFill>
                  <a:srgbClr val="000000"/>
                </a:solidFill>
              </a:rPr>
              <a:t>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268413"/>
            <a:ext cx="313213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2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HSG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8’000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Studiengänge: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Betriebswirtschaft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Volkswirtschaft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Intern. Beziehungen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Rechtswissenschaft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Law </a:t>
            </a:r>
            <a:r>
              <a:rPr lang="de-CH" altLang="de-DE" sz="2000" dirty="0" err="1">
                <a:solidFill>
                  <a:srgbClr val="000000"/>
                </a:solidFill>
              </a:rPr>
              <a:t>and</a:t>
            </a:r>
            <a:r>
              <a:rPr lang="de-CH" altLang="de-DE" sz="2000" dirty="0">
                <a:solidFill>
                  <a:srgbClr val="000000"/>
                </a:solidFill>
              </a:rPr>
              <a:t> Economics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Diverses:		   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Institute befinden sich        </a:t>
            </a: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im selben Quartier wie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das Hauptgebäude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Internationales Ansehen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Sportangebot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   </a:t>
            </a:r>
            <a:r>
              <a:rPr lang="de-CH" altLang="de-DE" sz="1400" b="1">
                <a:solidFill>
                  <a:srgbClr val="000000"/>
                </a:solidFill>
              </a:rPr>
              <a:t>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 b="1">
              <a:solidFill>
                <a:srgbClr val="000000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33845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859338" y="4076700"/>
            <a:ext cx="3167062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Gebühren:</a:t>
            </a:r>
            <a:r>
              <a:rPr lang="de-CH" altLang="de-DE" sz="1800" b="1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 dirty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1226.- (Bachelor)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1426.- (Master)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626.- (</a:t>
            </a:r>
            <a:r>
              <a:rPr lang="de-CH" altLang="de-DE" sz="2000" dirty="0" err="1">
                <a:solidFill>
                  <a:srgbClr val="000000"/>
                </a:solidFill>
              </a:rPr>
              <a:t>Doktoratsstudium</a:t>
            </a:r>
            <a:r>
              <a:rPr lang="de-CH" altLang="de-DE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5621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Uni-Basics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0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Studienjahr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860"/>
            <a:ext cx="9144000" cy="3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ECTS-</a:t>
            </a:r>
            <a:r>
              <a:rPr lang="en-US" dirty="0" err="1"/>
              <a:t>Punkte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 KP ~ 30 </a:t>
            </a:r>
            <a:r>
              <a:rPr lang="en-US" sz="2800" dirty="0" err="1"/>
              <a:t>Stunden</a:t>
            </a:r>
            <a:r>
              <a:rPr lang="en-US" sz="2800" dirty="0"/>
              <a:t> </a:t>
            </a:r>
            <a:r>
              <a:rPr lang="en-US" sz="2800" dirty="0" err="1"/>
              <a:t>Arbeit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 Semester 30 </a:t>
            </a:r>
            <a:r>
              <a:rPr lang="en-US" sz="2800" dirty="0" err="1"/>
              <a:t>Punkte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45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Studienaufbau</a:t>
            </a:r>
          </a:p>
        </p:txBody>
      </p:sp>
      <p:pic>
        <p:nvPicPr>
          <p:cNvPr id="3" name="Picture 2" descr="Die Grafik zeigt vereinfacht die Studienstruktur an der ETH Zürich. 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527" y="1983178"/>
            <a:ext cx="7157072" cy="406337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Plenum (</a:t>
            </a:r>
            <a:r>
              <a:rPr lang="en-US" dirty="0" err="1"/>
              <a:t>teils</a:t>
            </a:r>
            <a:r>
              <a:rPr lang="en-US" dirty="0"/>
              <a:t> </a:t>
            </a:r>
            <a:r>
              <a:rPr lang="en-US" dirty="0" err="1"/>
              <a:t>Übertragungen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122" name="Picture 2" descr="http://blogs.ethz.ch/deliscope/files/2015/05/IMG_5394-smudg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7" y="2086377"/>
            <a:ext cx="6529336" cy="43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167425" y="2300288"/>
            <a:ext cx="87705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CH" altLang="de-DE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000" b="1" dirty="0"/>
              <a:t>Schweizerischer Studentenverein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br>
              <a:rPr lang="de-CH" altLang="de-DE" sz="2400" b="1" dirty="0"/>
            </a:br>
            <a:r>
              <a:rPr lang="de-CH" altLang="de-DE" sz="2400" dirty="0"/>
              <a:t>(Lebensnetzwerk seit 175 Jahren)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/>
              <a:t>			</a:t>
            </a:r>
            <a:endParaRPr lang="de-DE" altLang="de-DE" sz="32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758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Übungsstunden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Uni / </a:t>
            </a:r>
            <a:r>
              <a:rPr lang="en-US" dirty="0" err="1"/>
              <a:t>Fach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ETH: 20-30 </a:t>
            </a:r>
            <a:r>
              <a:rPr lang="en-US" dirty="0" err="1"/>
              <a:t>Personen</a:t>
            </a:r>
            <a:endParaRPr lang="en-US" dirty="0"/>
          </a:p>
          <a:p>
            <a:pPr lvl="1"/>
            <a:r>
              <a:rPr lang="en-US" dirty="0"/>
              <a:t>Uni ZH: </a:t>
            </a:r>
            <a:r>
              <a:rPr lang="en-US" dirty="0" err="1"/>
              <a:t>im</a:t>
            </a:r>
            <a:r>
              <a:rPr lang="en-US" dirty="0"/>
              <a:t> Plenum</a:t>
            </a:r>
          </a:p>
          <a:p>
            <a:endParaRPr lang="en-US" dirty="0"/>
          </a:p>
        </p:txBody>
      </p:sp>
      <p:pic>
        <p:nvPicPr>
          <p:cNvPr id="54274" name="Picture 2" descr="https://www.ethz.ch/de/studium/master/studiengaenge/naturwissenschaften-und-mathematik/mathematik-angewandte-mathematik/_jcr_content/par/fullwidthimage/image.imageformat.fullwidth.1608282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0" y="2987649"/>
            <a:ext cx="7060223" cy="35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80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Kollegium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0540" y="1696916"/>
            <a:ext cx="6627881" cy="4429252"/>
          </a:xfrm>
        </p:spPr>
        <p:txBody>
          <a:bodyPr/>
          <a:lstStyle/>
          <a:p>
            <a:r>
              <a:rPr lang="en-US" dirty="0" err="1"/>
              <a:t>Selbstständige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en-US" dirty="0"/>
          </a:p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selber</a:t>
            </a:r>
            <a:r>
              <a:rPr lang="en-US" dirty="0"/>
              <a:t> </a:t>
            </a:r>
            <a:r>
              <a:rPr lang="en-US" dirty="0" err="1"/>
              <a:t>holen</a:t>
            </a:r>
            <a:endParaRPr lang="en-US" dirty="0"/>
          </a:p>
          <a:p>
            <a:pPr lvl="1"/>
            <a:r>
              <a:rPr lang="en-US" dirty="0" err="1"/>
              <a:t>Belegungen</a:t>
            </a:r>
            <a:r>
              <a:rPr lang="en-US" dirty="0"/>
              <a:t> </a:t>
            </a:r>
            <a:r>
              <a:rPr lang="en-US" dirty="0" err="1"/>
              <a:t>machen</a:t>
            </a:r>
            <a:endParaRPr lang="en-US" dirty="0"/>
          </a:p>
          <a:p>
            <a:pPr lvl="1"/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</a:t>
            </a:r>
            <a:r>
              <a:rPr lang="en-US" dirty="0" err="1"/>
              <a:t>anmelden</a:t>
            </a:r>
            <a:endParaRPr lang="en-US" dirty="0"/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Studiengang</a:t>
            </a:r>
            <a:r>
              <a:rPr lang="en-US" dirty="0"/>
              <a:t>: </a:t>
            </a:r>
            <a:r>
              <a:rPr lang="en-US" dirty="0" err="1"/>
              <a:t>sehr</a:t>
            </a:r>
            <a:r>
              <a:rPr lang="en-US" dirty="0"/>
              <a:t> anonym</a:t>
            </a:r>
          </a:p>
          <a:p>
            <a:r>
              <a:rPr lang="en-US" dirty="0" err="1"/>
              <a:t>Meist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Prüfung</a:t>
            </a:r>
            <a:r>
              <a:rPr lang="en-US" dirty="0"/>
              <a:t> pro </a:t>
            </a:r>
            <a:r>
              <a:rPr lang="en-US" dirty="0" err="1"/>
              <a:t>Fach</a:t>
            </a:r>
            <a:endParaRPr lang="en-US" dirty="0"/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zusätzlichen</a:t>
            </a:r>
            <a:r>
              <a:rPr lang="en-US" dirty="0"/>
              <a:t> </a:t>
            </a:r>
            <a:r>
              <a:rPr lang="en-US" dirty="0" err="1"/>
              <a:t>Angebote</a:t>
            </a:r>
            <a:endParaRPr lang="en-US" dirty="0"/>
          </a:p>
          <a:p>
            <a:pPr lvl="1"/>
            <a:r>
              <a:rPr lang="en-US" dirty="0" err="1"/>
              <a:t>Wohnungssuche</a:t>
            </a:r>
            <a:endParaRPr lang="en-US" dirty="0"/>
          </a:p>
          <a:p>
            <a:pPr lvl="1"/>
            <a:r>
              <a:rPr lang="en-US" dirty="0"/>
              <a:t>Sport</a:t>
            </a:r>
          </a:p>
          <a:p>
            <a:pPr lvl="1"/>
            <a:r>
              <a:rPr lang="en-US" dirty="0" err="1"/>
              <a:t>Kultur</a:t>
            </a:r>
            <a:r>
              <a:rPr lang="en-US" dirty="0"/>
              <a:t> / </a:t>
            </a:r>
            <a:r>
              <a:rPr lang="en-US" dirty="0" err="1"/>
              <a:t>Vereine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Studiengängen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857378"/>
            <a:ext cx="7704137" cy="41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5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Vorlesungsverzeichnis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80" y="2118946"/>
            <a:ext cx="8091132" cy="29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9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310"/>
          <a:stretch/>
        </p:blipFill>
        <p:spPr>
          <a:xfrm>
            <a:off x="0" y="1"/>
            <a:ext cx="9144000" cy="532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3577" y="5477608"/>
            <a:ext cx="806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brigensis.ch &gt; </a:t>
            </a:r>
            <a:r>
              <a:rPr lang="en-US" sz="5400" dirty="0" err="1"/>
              <a:t>Studienwahl</a:t>
            </a:r>
            <a:endParaRPr lang="en-US" sz="5400" dirty="0"/>
          </a:p>
        </p:txBody>
      </p:sp>
      <p:sp>
        <p:nvSpPr>
          <p:cNvPr id="2" name="Rechteck 1"/>
          <p:cNvSpPr/>
          <p:nvPr/>
        </p:nvSpPr>
        <p:spPr>
          <a:xfrm>
            <a:off x="8370277" y="87923"/>
            <a:ext cx="712177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477608" y="650631"/>
            <a:ext cx="2734407" cy="14243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0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39" y="0"/>
            <a:ext cx="6787662" cy="68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28465" y="3296478"/>
            <a:ext cx="789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/>
              <a:t>anschliessend</a:t>
            </a:r>
            <a:r>
              <a:rPr lang="de-DE" altLang="de-DE" sz="2400" dirty="0"/>
              <a:t> Stamm im Lokal der </a:t>
            </a:r>
            <a:r>
              <a:rPr lang="de-DE" altLang="de-DE" sz="2400" dirty="0" err="1"/>
              <a:t>Brigensis</a:t>
            </a:r>
            <a:endParaRPr lang="de-DE" alt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29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0614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0"/>
            <a:ext cx="9296400" cy="177281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9" name="Textfeld 4"/>
          <p:cNvSpPr txBox="1">
            <a:spLocks noChangeArrowheads="1"/>
          </p:cNvSpPr>
          <p:nvPr/>
        </p:nvSpPr>
        <p:spPr bwMode="auto">
          <a:xfrm>
            <a:off x="250825" y="5157788"/>
            <a:ext cx="864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1000 Aktivmitglieder 		(Studierende und Gymnasiasten)</a:t>
            </a:r>
          </a:p>
          <a:p>
            <a:pPr eaLnBrk="1" hangingPunct="1">
              <a:spcBef>
                <a:spcPct val="0"/>
              </a:spcBef>
            </a:pP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5000 Altherren/Altdamen	(ehemalige Studierende / Gymnasiasten) </a:t>
            </a:r>
          </a:p>
        </p:txBody>
      </p:sp>
      <p:sp>
        <p:nvSpPr>
          <p:cNvPr id="1025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Mitglieder</a:t>
            </a:r>
          </a:p>
        </p:txBody>
      </p:sp>
      <p:pic>
        <p:nvPicPr>
          <p:cNvPr id="10251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5888"/>
            <a:ext cx="1485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411413" y="549275"/>
            <a:ext cx="59769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Der Vereinszweck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71550" y="1628775"/>
            <a:ext cx="72009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de-DE" sz="2000" i="1" dirty="0"/>
              <a:t>“ Der </a:t>
            </a:r>
            <a:r>
              <a:rPr lang="en-US" altLang="de-DE" sz="2000" i="1" dirty="0" err="1"/>
              <a:t>Verein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pflegt</a:t>
            </a:r>
            <a:r>
              <a:rPr lang="en-US" altLang="de-DE" sz="2000" i="1" dirty="0"/>
              <a:t> die </a:t>
            </a:r>
            <a:r>
              <a:rPr lang="en-US" altLang="de-DE" sz="2000" i="1" dirty="0" err="1"/>
              <a:t>Freundschaft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unter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seinen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Mitgliedern</a:t>
            </a:r>
            <a:r>
              <a:rPr lang="en-US" altLang="de-DE" sz="2000" i="1" dirty="0"/>
              <a:t>. Auf den </a:t>
            </a:r>
            <a:r>
              <a:rPr lang="en-US" altLang="de-DE" sz="2000" i="1" dirty="0" err="1"/>
              <a:t>Grundlagen</a:t>
            </a:r>
            <a:r>
              <a:rPr lang="en-US" altLang="de-DE" sz="2000" i="1" dirty="0"/>
              <a:t> des </a:t>
            </a:r>
            <a:r>
              <a:rPr lang="en-US" altLang="de-DE" sz="2000" i="1" dirty="0" err="1"/>
              <a:t>Christentums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aufbauend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trägt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Gestaltung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Staat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Gesellschaft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sowie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Förderung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Wissenschaft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Forschung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bei</a:t>
            </a:r>
            <a:r>
              <a:rPr lang="en-US" altLang="de-DE" sz="2000" i="1" dirty="0"/>
              <a:t>, </a:t>
            </a:r>
            <a:r>
              <a:rPr lang="en-US" altLang="de-DE" sz="2000" i="1" dirty="0" err="1"/>
              <a:t>im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Wissen</a:t>
            </a:r>
            <a:r>
              <a:rPr lang="en-US" altLang="de-DE" sz="2000" i="1" dirty="0"/>
              <a:t> um die </a:t>
            </a:r>
            <a:r>
              <a:rPr lang="en-US" altLang="de-DE" sz="2000" i="1" dirty="0" err="1"/>
              <a:t>eigene</a:t>
            </a:r>
            <a:r>
              <a:rPr lang="en-US" altLang="de-DE" sz="2000" i="1" dirty="0"/>
              <a:t> Geschichte und in </a:t>
            </a:r>
            <a:r>
              <a:rPr lang="en-US" altLang="de-DE" sz="2000" i="1" dirty="0" err="1"/>
              <a:t>Verantwortung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für</a:t>
            </a:r>
            <a:r>
              <a:rPr lang="en-US" altLang="de-DE" sz="2000" i="1" dirty="0"/>
              <a:t> das </a:t>
            </a:r>
            <a:r>
              <a:rPr lang="en-US" altLang="de-DE" sz="2000" i="1" dirty="0" err="1"/>
              <a:t>Erbe</a:t>
            </a:r>
            <a:r>
              <a:rPr lang="en-US" altLang="de-DE" sz="2000" i="1" dirty="0"/>
              <a:t> der </a:t>
            </a:r>
            <a:r>
              <a:rPr lang="en-US" altLang="de-DE" sz="2000" i="1" dirty="0" err="1"/>
              <a:t>katholischen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Kirche</a:t>
            </a:r>
            <a:r>
              <a:rPr lang="en-US" altLang="de-DE" sz="2000" i="1" dirty="0"/>
              <a:t>. </a:t>
            </a:r>
            <a:r>
              <a:rPr lang="en-US" altLang="de-DE" sz="2000" dirty="0"/>
              <a:t>”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0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				</a:t>
            </a:r>
            <a:r>
              <a:rPr lang="de-DE" altLang="de-DE" sz="12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Art. 2 Zentralstatuten, GV Brig 2012</a:t>
            </a: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500"/>
              </a:spcBef>
              <a:buFont typeface="Wingdings 2" panose="05020102010507070707" pitchFamily="18" charset="2"/>
              <a:buChar char="C"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Devise:	</a:t>
            </a:r>
            <a:r>
              <a:rPr lang="de-DE" altLang="de-DE" sz="2400" dirty="0">
                <a:solidFill>
                  <a:srgbClr val="008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uFill>
                  <a:solidFill>
                    <a:srgbClr val="006600"/>
                  </a:solidFill>
                </a:uFill>
                <a:ea typeface="Microsoft YaHei" panose="020B0503020204020204" pitchFamily="34" charset="-122"/>
                <a:cs typeface="Arial" panose="020B0604020202020204" pitchFamily="34" charset="0"/>
              </a:rPr>
              <a:t>virtus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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scientia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amicitia</a:t>
            </a:r>
            <a:endParaRPr lang="de-DE" altLang="de-DE" sz="24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r"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Sektionen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/>
          <a:stretch>
            <a:fillRect/>
          </a:stretch>
        </p:blipFill>
        <p:spPr bwMode="auto">
          <a:xfrm>
            <a:off x="900113" y="1416050"/>
            <a:ext cx="734377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221088"/>
            <a:ext cx="9144000" cy="237626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5" name="Textfeld 5"/>
          <p:cNvSpPr txBox="1">
            <a:spLocks noChangeArrowheads="1"/>
          </p:cNvSpPr>
          <p:nvPr/>
        </p:nvSpPr>
        <p:spPr bwMode="auto">
          <a:xfrm>
            <a:off x="250825" y="4562475"/>
            <a:ext cx="8642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&gt; 40 aktive Sektionen innerhalb der Schweiz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An 9 Hochschulstandorten innerhalb der Schweiz vertreten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Auslandsektionen in Deutschland, Italien und Österreich </a:t>
            </a:r>
          </a:p>
        </p:txBody>
      </p:sp>
    </p:spTree>
    <p:extLst>
      <p:ext uri="{BB962C8B-B14F-4D97-AF65-F5344CB8AC3E}">
        <p14:creationId xmlns:p14="http://schemas.microsoft.com/office/powerpoint/2010/main" val="292682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Studienorte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27352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www.schw-stv.ch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9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 b="1">
                <a:solidFill>
                  <a:srgbClr val="000000"/>
                </a:solidFill>
              </a:rPr>
              <a:t>Fribourg</a:t>
            </a:r>
            <a:r>
              <a:rPr lang="de-CH" altLang="de-DE" sz="1400">
                <a:solidFill>
                  <a:srgbClr val="000000"/>
                </a:solidFill>
              </a:rPr>
              <a:t>   -   Basel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450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0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Freiburg i. Ü.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38'000 (ca. 1/3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Studenten)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Grosses Angebot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300.-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Studenten-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</a:t>
            </a:r>
            <a:r>
              <a:rPr lang="de-CH" altLang="de-DE" sz="2000" dirty="0" err="1">
                <a:solidFill>
                  <a:srgbClr val="000000"/>
                </a:solidFill>
              </a:rPr>
              <a:t>wohnheime</a:t>
            </a: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Region </a:t>
            </a:r>
            <a:r>
              <a:rPr lang="de-CH" altLang="de-DE" sz="2000" dirty="0" err="1">
                <a:solidFill>
                  <a:srgbClr val="000000"/>
                </a:solidFill>
              </a:rPr>
              <a:t>Gruyère</a:t>
            </a: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CH" altLang="de-DE" sz="1800" dirty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Tiefes Preisniveau   </a:t>
            </a:r>
          </a:p>
          <a:p>
            <a:pPr eaLnBrk="1" hangingPunct="1">
              <a:buClrTx/>
              <a:buFontTx/>
              <a:buNone/>
            </a:pPr>
            <a:r>
              <a:rPr lang="de-CH" altLang="de-DE" sz="1600" dirty="0">
                <a:solidFill>
                  <a:srgbClr val="000000"/>
                </a:solidFill>
              </a:rPr>
              <a:t>   (Stange: 3.50)</a:t>
            </a: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de-DE" altLang="de-DE" sz="16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 b="1">
                <a:solidFill>
                  <a:srgbClr val="000000"/>
                </a:solidFill>
              </a:rPr>
              <a:t>Fribourg</a:t>
            </a:r>
            <a:r>
              <a:rPr lang="de-CH" altLang="de-DE" sz="1400">
                <a:solidFill>
                  <a:srgbClr val="000000"/>
                </a:solidFill>
              </a:rPr>
              <a:t>   -   Basel   -   Bern   -   Zürich   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6876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00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SchwStV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SchwStV</Template>
  <TotalTime>0</TotalTime>
  <Words>833</Words>
  <Application>Microsoft Office PowerPoint</Application>
  <PresentationFormat>Bildschirmpräsentation (4:3)</PresentationFormat>
  <Paragraphs>339</Paragraphs>
  <Slides>36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Microsoft YaHei</vt:lpstr>
      <vt:lpstr>MS PGothic</vt:lpstr>
      <vt:lpstr>MS PGothic</vt:lpstr>
      <vt:lpstr>Arial</vt:lpstr>
      <vt:lpstr>Calibri</vt:lpstr>
      <vt:lpstr>Times New Roman</vt:lpstr>
      <vt:lpstr>Wingdings 2</vt:lpstr>
      <vt:lpstr>SchwStV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Studienjahr</vt:lpstr>
      <vt:lpstr>ECTS-Punkte</vt:lpstr>
      <vt:lpstr>Studienaufbau</vt:lpstr>
      <vt:lpstr>Vorlesungen</vt:lpstr>
      <vt:lpstr>Übungsstunden</vt:lpstr>
      <vt:lpstr>Unterschiede zum Kollegium</vt:lpstr>
      <vt:lpstr>Informationen zu den Studiengängen</vt:lpstr>
      <vt:lpstr>Vorlesungsverzeichnis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 Zürich</dc:title>
  <dc:creator>simon.ringeisen@hotelpac.ch</dc:creator>
  <cp:lastModifiedBy>Simon Ringeisen</cp:lastModifiedBy>
  <cp:revision>29</cp:revision>
  <dcterms:created xsi:type="dcterms:W3CDTF">2013-11-06T19:27:16Z</dcterms:created>
  <dcterms:modified xsi:type="dcterms:W3CDTF">2016-11-18T07:09:32Z</dcterms:modified>
</cp:coreProperties>
</file>