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58" r:id="rId3"/>
    <p:sldId id="270" r:id="rId4"/>
    <p:sldId id="271" r:id="rId5"/>
    <p:sldId id="259" r:id="rId6"/>
    <p:sldId id="273" r:id="rId7"/>
    <p:sldId id="272" r:id="rId8"/>
    <p:sldId id="274" r:id="rId9"/>
    <p:sldId id="275" r:id="rId10"/>
    <p:sldId id="276" r:id="rId11"/>
    <p:sldId id="277" r:id="rId12"/>
    <p:sldId id="278" r:id="rId13"/>
    <p:sldId id="281" r:id="rId14"/>
    <p:sldId id="282" r:id="rId15"/>
    <p:sldId id="279" r:id="rId16"/>
    <p:sldId id="283" r:id="rId17"/>
    <p:sldId id="284" r:id="rId18"/>
    <p:sldId id="285" r:id="rId19"/>
    <p:sldId id="286" r:id="rId20"/>
    <p:sldId id="268"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_Theis" initials="P" lastIdx="1" clrIdx="0">
    <p:extLst>
      <p:ext uri="{19B8F6BF-5375-455C-9EA6-DF929625EA0E}">
        <p15:presenceInfo xmlns:p15="http://schemas.microsoft.com/office/powerpoint/2012/main" userId="Pascal_The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32" autoAdjust="0"/>
  </p:normalViewPr>
  <p:slideViewPr>
    <p:cSldViewPr snapToGrid="0">
      <p:cViewPr varScale="1">
        <p:scale>
          <a:sx n="63" d="100"/>
          <a:sy n="63" d="100"/>
        </p:scale>
        <p:origin x="11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A5C891-2873-4712-85FE-1DAC83DA37AE}" type="datetimeFigureOut">
              <a:rPr lang="de-CH" smtClean="0"/>
              <a:t>21.11.2016</a:t>
            </a:fld>
            <a:endParaRPr lang="de-CH"/>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AF6E55-F494-4740-AFAC-F76C62A7E813}" type="slidenum">
              <a:rPr lang="de-CH" smtClean="0"/>
              <a:t>‹Nr.›</a:t>
            </a:fld>
            <a:endParaRPr lang="de-CH"/>
          </a:p>
        </p:txBody>
      </p:sp>
    </p:spTree>
    <p:extLst>
      <p:ext uri="{BB962C8B-B14F-4D97-AF65-F5344CB8AC3E}">
        <p14:creationId xmlns:p14="http://schemas.microsoft.com/office/powerpoint/2010/main" val="3075912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21CA6-05BB-4169-8710-0C455F6BB33F}" type="datetimeFigureOut">
              <a:rPr lang="de-CH" smtClean="0"/>
              <a:t>21.11.2016</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76D1F-DF98-4552-A7BF-6ABC6749FE88}" type="slidenum">
              <a:rPr lang="de-CH" smtClean="0"/>
              <a:t>‹Nr.›</a:t>
            </a:fld>
            <a:endParaRPr lang="de-CH"/>
          </a:p>
        </p:txBody>
      </p:sp>
    </p:spTree>
    <p:extLst>
      <p:ext uri="{BB962C8B-B14F-4D97-AF65-F5344CB8AC3E}">
        <p14:creationId xmlns:p14="http://schemas.microsoft.com/office/powerpoint/2010/main" val="10818870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CH" baseline="0" dirty="0"/>
              <a:t>Räumlichkeiten der </a:t>
            </a:r>
            <a:r>
              <a:rPr lang="de-CH" baseline="0" dirty="0" err="1"/>
              <a:t>UniBE</a:t>
            </a: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1</a:t>
            </a:fld>
            <a:endParaRPr lang="de-CH"/>
          </a:p>
        </p:txBody>
      </p:sp>
    </p:spTree>
    <p:extLst>
      <p:ext uri="{BB962C8B-B14F-4D97-AF65-F5344CB8AC3E}">
        <p14:creationId xmlns:p14="http://schemas.microsoft.com/office/powerpoint/2010/main" val="173785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CH" dirty="0">
                <a:sym typeface="Wingdings" panose="05000000000000000000" pitchFamily="2" charset="2"/>
              </a:rPr>
              <a:t>Nur </a:t>
            </a:r>
            <a:r>
              <a:rPr lang="de-CH" i="1" dirty="0">
                <a:sym typeface="Wingdings" panose="05000000000000000000" pitchFamily="2" charset="2"/>
              </a:rPr>
              <a:t>vorhersehbare</a:t>
            </a:r>
            <a:r>
              <a:rPr lang="de-CH" dirty="0">
                <a:sym typeface="Wingdings" panose="05000000000000000000" pitchFamily="2" charset="2"/>
              </a:rPr>
              <a:t> Dispensationen</a:t>
            </a:r>
            <a:r>
              <a:rPr lang="de-CH" baseline="0" dirty="0">
                <a:sym typeface="Wingdings" panose="05000000000000000000" pitchFamily="2" charset="2"/>
              </a:rPr>
              <a:t> sind interessant, da dort vorgängig ein religiös motiviertes Gesuch eingereicht werden kann. Das sind auch die Fälle, die vor Gericht gelangen.</a:t>
            </a:r>
          </a:p>
          <a:p>
            <a:pPr marL="0" indent="0">
              <a:buFont typeface="Wingdings" panose="05000000000000000000" pitchFamily="2" charset="2"/>
              <a:buNone/>
            </a:pPr>
            <a:r>
              <a:rPr lang="de-CH" baseline="0" dirty="0">
                <a:sym typeface="Wingdings" panose="05000000000000000000" pitchFamily="2" charset="2"/>
              </a:rPr>
              <a:t>(Vgl. </a:t>
            </a:r>
            <a:r>
              <a:rPr lang="de-CH" b="1" baseline="0" dirty="0">
                <a:sym typeface="Wingdings" panose="05000000000000000000" pitchFamily="2" charset="2"/>
              </a:rPr>
              <a:t>Art. 3 DVAD </a:t>
            </a:r>
            <a:r>
              <a:rPr lang="de-CH" baseline="0" dirty="0">
                <a:sym typeface="Wingdings" panose="05000000000000000000" pitchFamily="2" charset="2"/>
              </a:rPr>
              <a:t>(Bern), </a:t>
            </a:r>
            <a:r>
              <a:rPr lang="de-CH" b="1" baseline="0" dirty="0">
                <a:sym typeface="Wingdings" panose="05000000000000000000" pitchFamily="2" charset="2"/>
              </a:rPr>
              <a:t>§ 27 VV VSG </a:t>
            </a:r>
            <a:r>
              <a:rPr lang="de-CH" baseline="0" dirty="0">
                <a:sym typeface="Wingdings" panose="05000000000000000000" pitchFamily="2" charset="2"/>
              </a:rPr>
              <a:t>(Solothurn) und </a:t>
            </a:r>
            <a:r>
              <a:rPr lang="de-CH" b="1" baseline="0" dirty="0">
                <a:sym typeface="Wingdings" panose="05000000000000000000" pitchFamily="2" charset="2"/>
              </a:rPr>
              <a:t>§ 28 VSV</a:t>
            </a:r>
            <a:r>
              <a:rPr lang="de-CH" baseline="0" dirty="0">
                <a:sym typeface="Wingdings" panose="05000000000000000000" pitchFamily="2" charset="2"/>
              </a:rPr>
              <a:t> (Zürich)</a:t>
            </a:r>
            <a:br>
              <a:rPr lang="de-CH" dirty="0"/>
            </a:br>
            <a:r>
              <a:rPr lang="de-CH" dirty="0">
                <a:sym typeface="Wingdings" panose="05000000000000000000" pitchFamily="2" charset="2"/>
              </a:rPr>
              <a:t> </a:t>
            </a:r>
            <a:r>
              <a:rPr lang="de-CH" i="1" dirty="0" err="1"/>
              <a:t>Jokerabsenzen</a:t>
            </a:r>
            <a:r>
              <a:rPr lang="de-CH" dirty="0"/>
              <a:t> besonders betonen! Diese sorgen für das Aufweichen von harten</a:t>
            </a:r>
            <a:r>
              <a:rPr lang="de-CH" baseline="0" dirty="0"/>
              <a:t> Regeln. Ziel ist, dass es immer eine Möglichkeit zur Dispensation gibt. Das ganze kann ferner bei der Interessensabwägung beachtet werden, da die gesetzlichen Grundlagen genügend Möglichkeiten schaffen. Sie sind aber quantitativ begrenzt!!!</a:t>
            </a:r>
          </a:p>
          <a:p>
            <a:pPr marL="0" indent="0">
              <a:buFont typeface="Wingdings" panose="05000000000000000000" pitchFamily="2" charset="2"/>
              <a:buNone/>
            </a:pPr>
            <a:r>
              <a:rPr lang="de-CH" baseline="0" dirty="0"/>
              <a:t>(Vgl. Bspw. </a:t>
            </a:r>
            <a:r>
              <a:rPr lang="de-CH" b="1" baseline="0" dirty="0"/>
              <a:t>§ 28 VV VSG </a:t>
            </a:r>
            <a:r>
              <a:rPr lang="de-CH" baseline="0" dirty="0"/>
              <a:t>(Solothurn) und </a:t>
            </a:r>
            <a:r>
              <a:rPr lang="de-CH" b="1" baseline="0" dirty="0"/>
              <a:t>§ 30 VSV </a:t>
            </a:r>
            <a:r>
              <a:rPr lang="de-CH" baseline="0" dirty="0"/>
              <a:t>(Zürich). Die </a:t>
            </a:r>
            <a:r>
              <a:rPr lang="de-CH" baseline="0" dirty="0" err="1"/>
              <a:t>Jokerabsenzen</a:t>
            </a:r>
            <a:r>
              <a:rPr lang="de-CH" baseline="0" dirty="0"/>
              <a:t> in Bern sind nicht in der jeweiligen </a:t>
            </a:r>
            <a:r>
              <a:rPr lang="de-CH" baseline="0" dirty="0" err="1"/>
              <a:t>VeO</a:t>
            </a:r>
            <a:r>
              <a:rPr lang="de-CH" baseline="0" dirty="0"/>
              <a:t> geregelt, sondern im Volksschulgesetz.</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sym typeface="Wingdings" panose="05000000000000000000" pitchFamily="2" charset="2"/>
              </a:rPr>
              <a:t> </a:t>
            </a:r>
            <a:r>
              <a:rPr lang="de-CH" i="1" baseline="0" dirty="0">
                <a:sym typeface="Wingdings" panose="05000000000000000000" pitchFamily="2" charset="2"/>
              </a:rPr>
              <a:t>Ablauf/Mechanismus </a:t>
            </a:r>
            <a:r>
              <a:rPr lang="de-CH" dirty="0">
                <a:sym typeface="Wingdings" panose="05000000000000000000" pitchFamily="2" charset="2"/>
              </a:rPr>
              <a:t>Ebenfalls</a:t>
            </a:r>
            <a:r>
              <a:rPr lang="de-CH" baseline="0" dirty="0">
                <a:sym typeface="Wingdings" panose="05000000000000000000" pitchFamily="2" charset="2"/>
              </a:rPr>
              <a:t> der ist bei allen ungefähr gleich; Gesuch vorgängig stellen an Klassenlehrer/Schulleitung</a:t>
            </a:r>
            <a:endParaRPr lang="de-CH" dirty="0">
              <a:sym typeface="Wingdings" panose="05000000000000000000" pitchFamily="2" charset="2"/>
            </a:endParaRPr>
          </a:p>
          <a:p>
            <a:pPr marL="0" indent="0">
              <a:buFont typeface="Wingdings" panose="05000000000000000000" pitchFamily="2" charset="2"/>
              <a:buNone/>
            </a:pPr>
            <a:r>
              <a:rPr lang="de-CH" dirty="0"/>
              <a:t>(Vgl. </a:t>
            </a:r>
            <a:r>
              <a:rPr lang="de-CH" b="1" dirty="0"/>
              <a:t>Art. 8 Abs. 1 DVAD </a:t>
            </a:r>
            <a:r>
              <a:rPr lang="de-CH" dirty="0"/>
              <a:t>(Bern),</a:t>
            </a:r>
            <a:r>
              <a:rPr lang="de-CH" baseline="0" dirty="0"/>
              <a:t> </a:t>
            </a:r>
            <a:r>
              <a:rPr lang="de-CH" b="1" baseline="0" dirty="0"/>
              <a:t>§ 27 VV VSG </a:t>
            </a:r>
            <a:r>
              <a:rPr lang="de-CH" baseline="0" dirty="0"/>
              <a:t>(Solothurn) </a:t>
            </a:r>
            <a:r>
              <a:rPr lang="de-CH" b="1" baseline="0" dirty="0"/>
              <a:t>und § 28 Abs. 2 VSV</a:t>
            </a:r>
            <a:r>
              <a:rPr lang="de-CH" baseline="0" dirty="0"/>
              <a:t> (Zürich)</a:t>
            </a: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11</a:t>
            </a:fld>
            <a:endParaRPr lang="de-CH"/>
          </a:p>
        </p:txBody>
      </p:sp>
    </p:spTree>
    <p:extLst>
      <p:ext uri="{BB962C8B-B14F-4D97-AF65-F5344CB8AC3E}">
        <p14:creationId xmlns:p14="http://schemas.microsoft.com/office/powerpoint/2010/main" val="952741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CH" dirty="0">
                <a:sym typeface="Wingdings" panose="05000000000000000000" pitchFamily="2" charset="2"/>
              </a:rPr>
              <a:t>Nur </a:t>
            </a:r>
            <a:r>
              <a:rPr lang="de-CH" i="1" dirty="0">
                <a:sym typeface="Wingdings" panose="05000000000000000000" pitchFamily="2" charset="2"/>
              </a:rPr>
              <a:t>vorhersehbare</a:t>
            </a:r>
            <a:r>
              <a:rPr lang="de-CH" dirty="0">
                <a:sym typeface="Wingdings" panose="05000000000000000000" pitchFamily="2" charset="2"/>
              </a:rPr>
              <a:t> Dispensationen</a:t>
            </a:r>
            <a:r>
              <a:rPr lang="de-CH" baseline="0" dirty="0">
                <a:sym typeface="Wingdings" panose="05000000000000000000" pitchFamily="2" charset="2"/>
              </a:rPr>
              <a:t> sind interessant, da dort vorgängig ein religiös motiviertes Gesuch eingereicht werden kann. Das sind auch die Fälle, die vor Gericht gelangen.</a:t>
            </a:r>
          </a:p>
          <a:p>
            <a:pPr marL="0" indent="0">
              <a:buFont typeface="Wingdings" panose="05000000000000000000" pitchFamily="2" charset="2"/>
              <a:buNone/>
            </a:pPr>
            <a:r>
              <a:rPr lang="de-CH" baseline="0" dirty="0">
                <a:sym typeface="Wingdings" panose="05000000000000000000" pitchFamily="2" charset="2"/>
              </a:rPr>
              <a:t>(Vgl. </a:t>
            </a:r>
            <a:r>
              <a:rPr lang="de-CH" b="1" baseline="0" dirty="0">
                <a:sym typeface="Wingdings" panose="05000000000000000000" pitchFamily="2" charset="2"/>
              </a:rPr>
              <a:t>Art. 3 DVAD </a:t>
            </a:r>
            <a:r>
              <a:rPr lang="de-CH" baseline="0" dirty="0">
                <a:sym typeface="Wingdings" panose="05000000000000000000" pitchFamily="2" charset="2"/>
              </a:rPr>
              <a:t>(Bern), </a:t>
            </a:r>
            <a:r>
              <a:rPr lang="de-CH" b="1" baseline="0" dirty="0">
                <a:sym typeface="Wingdings" panose="05000000000000000000" pitchFamily="2" charset="2"/>
              </a:rPr>
              <a:t>§ 27 VV VSG </a:t>
            </a:r>
            <a:r>
              <a:rPr lang="de-CH" baseline="0" dirty="0">
                <a:sym typeface="Wingdings" panose="05000000000000000000" pitchFamily="2" charset="2"/>
              </a:rPr>
              <a:t>(Solothurn) und </a:t>
            </a:r>
            <a:r>
              <a:rPr lang="de-CH" b="1" baseline="0" dirty="0">
                <a:sym typeface="Wingdings" panose="05000000000000000000" pitchFamily="2" charset="2"/>
              </a:rPr>
              <a:t>§ 28 VSV</a:t>
            </a:r>
            <a:r>
              <a:rPr lang="de-CH" baseline="0" dirty="0">
                <a:sym typeface="Wingdings" panose="05000000000000000000" pitchFamily="2" charset="2"/>
              </a:rPr>
              <a:t> (Zürich)</a:t>
            </a:r>
            <a:br>
              <a:rPr lang="de-CH" dirty="0"/>
            </a:br>
            <a:r>
              <a:rPr lang="de-CH" dirty="0">
                <a:sym typeface="Wingdings" panose="05000000000000000000" pitchFamily="2" charset="2"/>
              </a:rPr>
              <a:t> </a:t>
            </a:r>
            <a:r>
              <a:rPr lang="de-CH" i="1" dirty="0" err="1"/>
              <a:t>Jokerabsenzen</a:t>
            </a:r>
            <a:r>
              <a:rPr lang="de-CH" dirty="0"/>
              <a:t> besonders betonen! Diese sorgen für das Aufweichen von harten</a:t>
            </a:r>
            <a:r>
              <a:rPr lang="de-CH" baseline="0" dirty="0"/>
              <a:t> Regeln. Ziel ist, dass es immer eine Möglichkeit zur Dispensation gibt. Das ganze kann ferner bei der Interessensabwägung beachtet werden, da die gesetzlichen Grundlagen genügend Möglichkeiten schaffen. Sie sind aber quantitativ begrenzt!!!</a:t>
            </a:r>
          </a:p>
          <a:p>
            <a:pPr marL="0" indent="0">
              <a:buFont typeface="Wingdings" panose="05000000000000000000" pitchFamily="2" charset="2"/>
              <a:buNone/>
            </a:pPr>
            <a:r>
              <a:rPr lang="de-CH" baseline="0" dirty="0"/>
              <a:t>(Vgl. Bspw. </a:t>
            </a:r>
            <a:r>
              <a:rPr lang="de-CH" b="1" baseline="0" dirty="0"/>
              <a:t>§ 28 VV VSG </a:t>
            </a:r>
            <a:r>
              <a:rPr lang="de-CH" baseline="0" dirty="0"/>
              <a:t>(Solothurn) und </a:t>
            </a:r>
            <a:r>
              <a:rPr lang="de-CH" b="1" baseline="0" dirty="0"/>
              <a:t>§ 30 VSV </a:t>
            </a:r>
            <a:r>
              <a:rPr lang="de-CH" baseline="0" dirty="0"/>
              <a:t>(Zürich). Die </a:t>
            </a:r>
            <a:r>
              <a:rPr lang="de-CH" baseline="0" dirty="0" err="1"/>
              <a:t>Jokerabsenzen</a:t>
            </a:r>
            <a:r>
              <a:rPr lang="de-CH" baseline="0" dirty="0"/>
              <a:t> in Bern sind nicht in der jeweiligen </a:t>
            </a:r>
            <a:r>
              <a:rPr lang="de-CH" baseline="0" dirty="0" err="1"/>
              <a:t>VeO</a:t>
            </a:r>
            <a:r>
              <a:rPr lang="de-CH" baseline="0" dirty="0"/>
              <a:t> geregelt, sondern im Volksschulgesetz.</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sym typeface="Wingdings" panose="05000000000000000000" pitchFamily="2" charset="2"/>
              </a:rPr>
              <a:t> </a:t>
            </a:r>
            <a:r>
              <a:rPr lang="de-CH" i="1" baseline="0" dirty="0">
                <a:sym typeface="Wingdings" panose="05000000000000000000" pitchFamily="2" charset="2"/>
              </a:rPr>
              <a:t>Ablauf/Mechanismus </a:t>
            </a:r>
            <a:r>
              <a:rPr lang="de-CH" dirty="0">
                <a:sym typeface="Wingdings" panose="05000000000000000000" pitchFamily="2" charset="2"/>
              </a:rPr>
              <a:t>Ebenfalls</a:t>
            </a:r>
            <a:r>
              <a:rPr lang="de-CH" baseline="0" dirty="0">
                <a:sym typeface="Wingdings" panose="05000000000000000000" pitchFamily="2" charset="2"/>
              </a:rPr>
              <a:t> der ist bei allen ungefähr gleich; Gesuch vorgängig stellen an Klassenlehrer/Schulleitung</a:t>
            </a:r>
            <a:endParaRPr lang="de-CH" dirty="0">
              <a:sym typeface="Wingdings" panose="05000000000000000000" pitchFamily="2" charset="2"/>
            </a:endParaRPr>
          </a:p>
          <a:p>
            <a:pPr marL="0" indent="0">
              <a:buFont typeface="Wingdings" panose="05000000000000000000" pitchFamily="2" charset="2"/>
              <a:buNone/>
            </a:pPr>
            <a:r>
              <a:rPr lang="de-CH" dirty="0"/>
              <a:t>(Vgl. </a:t>
            </a:r>
            <a:r>
              <a:rPr lang="de-CH" b="1" dirty="0"/>
              <a:t>Art. 8 Abs. 1 DVAD </a:t>
            </a:r>
            <a:r>
              <a:rPr lang="de-CH" dirty="0"/>
              <a:t>(Bern),</a:t>
            </a:r>
            <a:r>
              <a:rPr lang="de-CH" baseline="0" dirty="0"/>
              <a:t> </a:t>
            </a:r>
            <a:r>
              <a:rPr lang="de-CH" b="1" baseline="0" dirty="0"/>
              <a:t>§ 27 VV VSG </a:t>
            </a:r>
            <a:r>
              <a:rPr lang="de-CH" baseline="0" dirty="0"/>
              <a:t>(Solothurn) </a:t>
            </a:r>
            <a:r>
              <a:rPr lang="de-CH" b="1" baseline="0" dirty="0"/>
              <a:t>und § 28 Abs. 2 VSV</a:t>
            </a:r>
            <a:r>
              <a:rPr lang="de-CH" baseline="0" dirty="0"/>
              <a:t> (Zürich)</a:t>
            </a: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12</a:t>
            </a:fld>
            <a:endParaRPr lang="de-CH"/>
          </a:p>
        </p:txBody>
      </p:sp>
    </p:spTree>
    <p:extLst>
      <p:ext uri="{BB962C8B-B14F-4D97-AF65-F5344CB8AC3E}">
        <p14:creationId xmlns:p14="http://schemas.microsoft.com/office/powerpoint/2010/main" val="2914776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Vorgaben</a:t>
            </a:r>
            <a:r>
              <a:rPr lang="de-CH" baseline="0" dirty="0"/>
              <a:t> auf eidgenössischer- und kantonaler Ebene. </a:t>
            </a: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13</a:t>
            </a:fld>
            <a:endParaRPr lang="de-CH"/>
          </a:p>
        </p:txBody>
      </p:sp>
    </p:spTree>
    <p:extLst>
      <p:ext uri="{BB962C8B-B14F-4D97-AF65-F5344CB8AC3E}">
        <p14:creationId xmlns:p14="http://schemas.microsoft.com/office/powerpoint/2010/main" val="1864723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Vorgaben</a:t>
            </a:r>
            <a:r>
              <a:rPr lang="de-CH" baseline="0" dirty="0"/>
              <a:t> auf eidgenössischer- und kantonaler Ebene. </a:t>
            </a: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14</a:t>
            </a:fld>
            <a:endParaRPr lang="de-CH"/>
          </a:p>
        </p:txBody>
      </p:sp>
    </p:spTree>
    <p:extLst>
      <p:ext uri="{BB962C8B-B14F-4D97-AF65-F5344CB8AC3E}">
        <p14:creationId xmlns:p14="http://schemas.microsoft.com/office/powerpoint/2010/main" val="292354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CH" dirty="0">
                <a:sym typeface="Wingdings" panose="05000000000000000000" pitchFamily="2" charset="2"/>
              </a:rPr>
              <a:t>Nur </a:t>
            </a:r>
            <a:r>
              <a:rPr lang="de-CH" i="1" dirty="0">
                <a:sym typeface="Wingdings" panose="05000000000000000000" pitchFamily="2" charset="2"/>
              </a:rPr>
              <a:t>vorhersehbare</a:t>
            </a:r>
            <a:r>
              <a:rPr lang="de-CH" dirty="0">
                <a:sym typeface="Wingdings" panose="05000000000000000000" pitchFamily="2" charset="2"/>
              </a:rPr>
              <a:t> Dispensationen</a:t>
            </a:r>
            <a:r>
              <a:rPr lang="de-CH" baseline="0" dirty="0">
                <a:sym typeface="Wingdings" panose="05000000000000000000" pitchFamily="2" charset="2"/>
              </a:rPr>
              <a:t> sind interessant, da dort vorgängig ein religiös motiviertes Gesuch eingereicht werden kann. Das sind auch die Fälle, die vor Gericht gelangen.</a:t>
            </a:r>
          </a:p>
          <a:p>
            <a:pPr marL="0" indent="0">
              <a:buFont typeface="Wingdings" panose="05000000000000000000" pitchFamily="2" charset="2"/>
              <a:buNone/>
            </a:pPr>
            <a:r>
              <a:rPr lang="de-CH" baseline="0" dirty="0">
                <a:sym typeface="Wingdings" panose="05000000000000000000" pitchFamily="2" charset="2"/>
              </a:rPr>
              <a:t>(Vgl. </a:t>
            </a:r>
            <a:r>
              <a:rPr lang="de-CH" b="1" baseline="0" dirty="0">
                <a:sym typeface="Wingdings" panose="05000000000000000000" pitchFamily="2" charset="2"/>
              </a:rPr>
              <a:t>Art. 3 DVAD </a:t>
            </a:r>
            <a:r>
              <a:rPr lang="de-CH" baseline="0" dirty="0">
                <a:sym typeface="Wingdings" panose="05000000000000000000" pitchFamily="2" charset="2"/>
              </a:rPr>
              <a:t>(Bern), </a:t>
            </a:r>
            <a:r>
              <a:rPr lang="de-CH" b="1" baseline="0" dirty="0">
                <a:sym typeface="Wingdings" panose="05000000000000000000" pitchFamily="2" charset="2"/>
              </a:rPr>
              <a:t>§ 27 VV VSG </a:t>
            </a:r>
            <a:r>
              <a:rPr lang="de-CH" baseline="0" dirty="0">
                <a:sym typeface="Wingdings" panose="05000000000000000000" pitchFamily="2" charset="2"/>
              </a:rPr>
              <a:t>(Solothurn) und </a:t>
            </a:r>
            <a:r>
              <a:rPr lang="de-CH" b="1" baseline="0" dirty="0">
                <a:sym typeface="Wingdings" panose="05000000000000000000" pitchFamily="2" charset="2"/>
              </a:rPr>
              <a:t>§ 28 VSV</a:t>
            </a:r>
            <a:r>
              <a:rPr lang="de-CH" baseline="0" dirty="0">
                <a:sym typeface="Wingdings" panose="05000000000000000000" pitchFamily="2" charset="2"/>
              </a:rPr>
              <a:t> (Zürich)</a:t>
            </a:r>
            <a:br>
              <a:rPr lang="de-CH" dirty="0"/>
            </a:br>
            <a:r>
              <a:rPr lang="de-CH" dirty="0">
                <a:sym typeface="Wingdings" panose="05000000000000000000" pitchFamily="2" charset="2"/>
              </a:rPr>
              <a:t> </a:t>
            </a:r>
            <a:r>
              <a:rPr lang="de-CH" i="1" dirty="0" err="1"/>
              <a:t>Jokerabsenzen</a:t>
            </a:r>
            <a:r>
              <a:rPr lang="de-CH" dirty="0"/>
              <a:t> besonders betonen! Diese sorgen für das Aufweichen von harten</a:t>
            </a:r>
            <a:r>
              <a:rPr lang="de-CH" baseline="0" dirty="0"/>
              <a:t> Regeln. Ziel ist, dass es immer eine Möglichkeit zur Dispensation gibt. Das ganze kann ferner bei der Interessensabwägung beachtet werden, da die gesetzlichen Grundlagen genügend Möglichkeiten schaffen. Sie sind aber quantitativ begrenzt!!!</a:t>
            </a:r>
          </a:p>
          <a:p>
            <a:pPr marL="0" indent="0">
              <a:buFont typeface="Wingdings" panose="05000000000000000000" pitchFamily="2" charset="2"/>
              <a:buNone/>
            </a:pPr>
            <a:r>
              <a:rPr lang="de-CH" baseline="0" dirty="0"/>
              <a:t>(Vgl. Bspw. </a:t>
            </a:r>
            <a:r>
              <a:rPr lang="de-CH" b="1" baseline="0" dirty="0"/>
              <a:t>§ 28 VV VSG </a:t>
            </a:r>
            <a:r>
              <a:rPr lang="de-CH" baseline="0" dirty="0"/>
              <a:t>(Solothurn) und </a:t>
            </a:r>
            <a:r>
              <a:rPr lang="de-CH" b="1" baseline="0" dirty="0"/>
              <a:t>§ 30 VSV </a:t>
            </a:r>
            <a:r>
              <a:rPr lang="de-CH" baseline="0" dirty="0"/>
              <a:t>(Zürich). Die </a:t>
            </a:r>
            <a:r>
              <a:rPr lang="de-CH" baseline="0" dirty="0" err="1"/>
              <a:t>Jokerabsenzen</a:t>
            </a:r>
            <a:r>
              <a:rPr lang="de-CH" baseline="0" dirty="0"/>
              <a:t> in Bern sind nicht in der jeweiligen </a:t>
            </a:r>
            <a:r>
              <a:rPr lang="de-CH" baseline="0" dirty="0" err="1"/>
              <a:t>VeO</a:t>
            </a:r>
            <a:r>
              <a:rPr lang="de-CH" baseline="0" dirty="0"/>
              <a:t> geregelt, sondern im Volksschulgesetz.</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sym typeface="Wingdings" panose="05000000000000000000" pitchFamily="2" charset="2"/>
              </a:rPr>
              <a:t> </a:t>
            </a:r>
            <a:r>
              <a:rPr lang="de-CH" i="1" baseline="0" dirty="0">
                <a:sym typeface="Wingdings" panose="05000000000000000000" pitchFamily="2" charset="2"/>
              </a:rPr>
              <a:t>Ablauf/Mechanismus </a:t>
            </a:r>
            <a:r>
              <a:rPr lang="de-CH" dirty="0">
                <a:sym typeface="Wingdings" panose="05000000000000000000" pitchFamily="2" charset="2"/>
              </a:rPr>
              <a:t>Ebenfalls</a:t>
            </a:r>
            <a:r>
              <a:rPr lang="de-CH" baseline="0" dirty="0">
                <a:sym typeface="Wingdings" panose="05000000000000000000" pitchFamily="2" charset="2"/>
              </a:rPr>
              <a:t> der ist bei allen ungefähr gleich; Gesuch vorgängig stellen an Klassenlehrer/Schulleitung</a:t>
            </a:r>
            <a:endParaRPr lang="de-CH" dirty="0">
              <a:sym typeface="Wingdings" panose="05000000000000000000" pitchFamily="2" charset="2"/>
            </a:endParaRPr>
          </a:p>
          <a:p>
            <a:pPr marL="0" indent="0">
              <a:buFont typeface="Wingdings" panose="05000000000000000000" pitchFamily="2" charset="2"/>
              <a:buNone/>
            </a:pPr>
            <a:r>
              <a:rPr lang="de-CH" dirty="0"/>
              <a:t>(Vgl. </a:t>
            </a:r>
            <a:r>
              <a:rPr lang="de-CH" b="1" dirty="0"/>
              <a:t>Art. 8 Abs. 1 DVAD </a:t>
            </a:r>
            <a:r>
              <a:rPr lang="de-CH" dirty="0"/>
              <a:t>(Bern),</a:t>
            </a:r>
            <a:r>
              <a:rPr lang="de-CH" baseline="0" dirty="0"/>
              <a:t> </a:t>
            </a:r>
            <a:r>
              <a:rPr lang="de-CH" b="1" baseline="0" dirty="0"/>
              <a:t>§ 27 VV VSG </a:t>
            </a:r>
            <a:r>
              <a:rPr lang="de-CH" baseline="0" dirty="0"/>
              <a:t>(Solothurn) </a:t>
            </a:r>
            <a:r>
              <a:rPr lang="de-CH" b="1" baseline="0" dirty="0"/>
              <a:t>und § 28 Abs. 2 VSV</a:t>
            </a:r>
            <a:r>
              <a:rPr lang="de-CH" baseline="0" dirty="0"/>
              <a:t> (Zürich)</a:t>
            </a: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15</a:t>
            </a:fld>
            <a:endParaRPr lang="de-CH"/>
          </a:p>
        </p:txBody>
      </p:sp>
    </p:spTree>
    <p:extLst>
      <p:ext uri="{BB962C8B-B14F-4D97-AF65-F5344CB8AC3E}">
        <p14:creationId xmlns:p14="http://schemas.microsoft.com/office/powerpoint/2010/main" val="674739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CH" dirty="0">
                <a:sym typeface="Wingdings" panose="05000000000000000000" pitchFamily="2" charset="2"/>
              </a:rPr>
              <a:t>Nur </a:t>
            </a:r>
            <a:r>
              <a:rPr lang="de-CH" i="1" dirty="0">
                <a:sym typeface="Wingdings" panose="05000000000000000000" pitchFamily="2" charset="2"/>
              </a:rPr>
              <a:t>vorhersehbare</a:t>
            </a:r>
            <a:r>
              <a:rPr lang="de-CH" dirty="0">
                <a:sym typeface="Wingdings" panose="05000000000000000000" pitchFamily="2" charset="2"/>
              </a:rPr>
              <a:t> Dispensationen</a:t>
            </a:r>
            <a:r>
              <a:rPr lang="de-CH" baseline="0" dirty="0">
                <a:sym typeface="Wingdings" panose="05000000000000000000" pitchFamily="2" charset="2"/>
              </a:rPr>
              <a:t> sind interessant, da dort vorgängig ein religiös motiviertes Gesuch eingereicht werden kann. Das sind auch die Fälle, die vor Gericht gelangen.</a:t>
            </a:r>
          </a:p>
          <a:p>
            <a:pPr marL="0" indent="0">
              <a:buFont typeface="Wingdings" panose="05000000000000000000" pitchFamily="2" charset="2"/>
              <a:buNone/>
            </a:pPr>
            <a:r>
              <a:rPr lang="de-CH" baseline="0" dirty="0">
                <a:sym typeface="Wingdings" panose="05000000000000000000" pitchFamily="2" charset="2"/>
              </a:rPr>
              <a:t>(Vgl. </a:t>
            </a:r>
            <a:r>
              <a:rPr lang="de-CH" b="1" baseline="0" dirty="0">
                <a:sym typeface="Wingdings" panose="05000000000000000000" pitchFamily="2" charset="2"/>
              </a:rPr>
              <a:t>Art. 3 DVAD </a:t>
            </a:r>
            <a:r>
              <a:rPr lang="de-CH" baseline="0" dirty="0">
                <a:sym typeface="Wingdings" panose="05000000000000000000" pitchFamily="2" charset="2"/>
              </a:rPr>
              <a:t>(Bern), </a:t>
            </a:r>
            <a:r>
              <a:rPr lang="de-CH" b="1" baseline="0" dirty="0">
                <a:sym typeface="Wingdings" panose="05000000000000000000" pitchFamily="2" charset="2"/>
              </a:rPr>
              <a:t>§ 27 VV VSG </a:t>
            </a:r>
            <a:r>
              <a:rPr lang="de-CH" baseline="0" dirty="0">
                <a:sym typeface="Wingdings" panose="05000000000000000000" pitchFamily="2" charset="2"/>
              </a:rPr>
              <a:t>(Solothurn) und </a:t>
            </a:r>
            <a:r>
              <a:rPr lang="de-CH" b="1" baseline="0" dirty="0">
                <a:sym typeface="Wingdings" panose="05000000000000000000" pitchFamily="2" charset="2"/>
              </a:rPr>
              <a:t>§ 28 VSV</a:t>
            </a:r>
            <a:r>
              <a:rPr lang="de-CH" baseline="0" dirty="0">
                <a:sym typeface="Wingdings" panose="05000000000000000000" pitchFamily="2" charset="2"/>
              </a:rPr>
              <a:t> (Zürich)</a:t>
            </a:r>
            <a:br>
              <a:rPr lang="de-CH" dirty="0"/>
            </a:br>
            <a:r>
              <a:rPr lang="de-CH" dirty="0">
                <a:sym typeface="Wingdings" panose="05000000000000000000" pitchFamily="2" charset="2"/>
              </a:rPr>
              <a:t> </a:t>
            </a:r>
            <a:r>
              <a:rPr lang="de-CH" i="1" dirty="0" err="1"/>
              <a:t>Jokerabsenzen</a:t>
            </a:r>
            <a:r>
              <a:rPr lang="de-CH" dirty="0"/>
              <a:t> besonders betonen! Diese sorgen für das Aufweichen von harten</a:t>
            </a:r>
            <a:r>
              <a:rPr lang="de-CH" baseline="0" dirty="0"/>
              <a:t> Regeln. Ziel ist, dass es immer eine Möglichkeit zur Dispensation gibt. Das ganze kann ferner bei der Interessensabwägung beachtet werden, da die gesetzlichen Grundlagen genügend Möglichkeiten schaffen. Sie sind aber quantitativ begrenzt!!!</a:t>
            </a:r>
          </a:p>
          <a:p>
            <a:pPr marL="0" indent="0">
              <a:buFont typeface="Wingdings" panose="05000000000000000000" pitchFamily="2" charset="2"/>
              <a:buNone/>
            </a:pPr>
            <a:r>
              <a:rPr lang="de-CH" baseline="0" dirty="0"/>
              <a:t>(Vgl. Bspw. </a:t>
            </a:r>
            <a:r>
              <a:rPr lang="de-CH" b="1" baseline="0" dirty="0"/>
              <a:t>§ 28 VV VSG </a:t>
            </a:r>
            <a:r>
              <a:rPr lang="de-CH" baseline="0" dirty="0"/>
              <a:t>(Solothurn) und </a:t>
            </a:r>
            <a:r>
              <a:rPr lang="de-CH" b="1" baseline="0" dirty="0"/>
              <a:t>§ 30 VSV </a:t>
            </a:r>
            <a:r>
              <a:rPr lang="de-CH" baseline="0" dirty="0"/>
              <a:t>(Zürich). Die </a:t>
            </a:r>
            <a:r>
              <a:rPr lang="de-CH" baseline="0" dirty="0" err="1"/>
              <a:t>Jokerabsenzen</a:t>
            </a:r>
            <a:r>
              <a:rPr lang="de-CH" baseline="0" dirty="0"/>
              <a:t> in Bern sind nicht in der jeweiligen </a:t>
            </a:r>
            <a:r>
              <a:rPr lang="de-CH" baseline="0" dirty="0" err="1"/>
              <a:t>VeO</a:t>
            </a:r>
            <a:r>
              <a:rPr lang="de-CH" baseline="0" dirty="0"/>
              <a:t> geregelt, sondern im Volksschulgesetz.</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sym typeface="Wingdings" panose="05000000000000000000" pitchFamily="2" charset="2"/>
              </a:rPr>
              <a:t> </a:t>
            </a:r>
            <a:r>
              <a:rPr lang="de-CH" i="1" baseline="0" dirty="0">
                <a:sym typeface="Wingdings" panose="05000000000000000000" pitchFamily="2" charset="2"/>
              </a:rPr>
              <a:t>Ablauf/Mechanismus </a:t>
            </a:r>
            <a:r>
              <a:rPr lang="de-CH" dirty="0">
                <a:sym typeface="Wingdings" panose="05000000000000000000" pitchFamily="2" charset="2"/>
              </a:rPr>
              <a:t>Ebenfalls</a:t>
            </a:r>
            <a:r>
              <a:rPr lang="de-CH" baseline="0" dirty="0">
                <a:sym typeface="Wingdings" panose="05000000000000000000" pitchFamily="2" charset="2"/>
              </a:rPr>
              <a:t> der ist bei allen ungefähr gleich; Gesuch vorgängig stellen an Klassenlehrer/Schulleitung</a:t>
            </a:r>
            <a:endParaRPr lang="de-CH" dirty="0">
              <a:sym typeface="Wingdings" panose="05000000000000000000" pitchFamily="2" charset="2"/>
            </a:endParaRPr>
          </a:p>
          <a:p>
            <a:pPr marL="0" indent="0">
              <a:buFont typeface="Wingdings" panose="05000000000000000000" pitchFamily="2" charset="2"/>
              <a:buNone/>
            </a:pPr>
            <a:r>
              <a:rPr lang="de-CH" dirty="0"/>
              <a:t>(Vgl. </a:t>
            </a:r>
            <a:r>
              <a:rPr lang="de-CH" b="1" dirty="0"/>
              <a:t>Art. 8 Abs. 1 DVAD </a:t>
            </a:r>
            <a:r>
              <a:rPr lang="de-CH" dirty="0"/>
              <a:t>(Bern),</a:t>
            </a:r>
            <a:r>
              <a:rPr lang="de-CH" baseline="0" dirty="0"/>
              <a:t> </a:t>
            </a:r>
            <a:r>
              <a:rPr lang="de-CH" b="1" baseline="0" dirty="0"/>
              <a:t>§ 27 VV VSG </a:t>
            </a:r>
            <a:r>
              <a:rPr lang="de-CH" baseline="0" dirty="0"/>
              <a:t>(Solothurn) </a:t>
            </a:r>
            <a:r>
              <a:rPr lang="de-CH" b="1" baseline="0" dirty="0"/>
              <a:t>und § 28 Abs. 2 VSV</a:t>
            </a:r>
            <a:r>
              <a:rPr lang="de-CH" baseline="0" dirty="0"/>
              <a:t> (Zürich)</a:t>
            </a: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16</a:t>
            </a:fld>
            <a:endParaRPr lang="de-CH"/>
          </a:p>
        </p:txBody>
      </p:sp>
    </p:spTree>
    <p:extLst>
      <p:ext uri="{BB962C8B-B14F-4D97-AF65-F5344CB8AC3E}">
        <p14:creationId xmlns:p14="http://schemas.microsoft.com/office/powerpoint/2010/main" val="3468986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CH" dirty="0">
                <a:sym typeface="Wingdings" panose="05000000000000000000" pitchFamily="2" charset="2"/>
              </a:rPr>
              <a:t>Nur </a:t>
            </a:r>
            <a:r>
              <a:rPr lang="de-CH" i="1" dirty="0">
                <a:sym typeface="Wingdings" panose="05000000000000000000" pitchFamily="2" charset="2"/>
              </a:rPr>
              <a:t>vorhersehbare</a:t>
            </a:r>
            <a:r>
              <a:rPr lang="de-CH" dirty="0">
                <a:sym typeface="Wingdings" panose="05000000000000000000" pitchFamily="2" charset="2"/>
              </a:rPr>
              <a:t> Dispensationen</a:t>
            </a:r>
            <a:r>
              <a:rPr lang="de-CH" baseline="0" dirty="0">
                <a:sym typeface="Wingdings" panose="05000000000000000000" pitchFamily="2" charset="2"/>
              </a:rPr>
              <a:t> sind interessant, da dort vorgängig ein religiös motiviertes Gesuch eingereicht werden kann. Das sind auch die Fälle, die vor Gericht gelangen.</a:t>
            </a:r>
          </a:p>
          <a:p>
            <a:pPr marL="0" indent="0">
              <a:buFont typeface="Wingdings" panose="05000000000000000000" pitchFamily="2" charset="2"/>
              <a:buNone/>
            </a:pPr>
            <a:r>
              <a:rPr lang="de-CH" baseline="0" dirty="0">
                <a:sym typeface="Wingdings" panose="05000000000000000000" pitchFamily="2" charset="2"/>
              </a:rPr>
              <a:t>(Vgl. </a:t>
            </a:r>
            <a:r>
              <a:rPr lang="de-CH" b="1" baseline="0" dirty="0">
                <a:sym typeface="Wingdings" panose="05000000000000000000" pitchFamily="2" charset="2"/>
              </a:rPr>
              <a:t>Art. 3 DVAD </a:t>
            </a:r>
            <a:r>
              <a:rPr lang="de-CH" baseline="0" dirty="0">
                <a:sym typeface="Wingdings" panose="05000000000000000000" pitchFamily="2" charset="2"/>
              </a:rPr>
              <a:t>(Bern), </a:t>
            </a:r>
            <a:r>
              <a:rPr lang="de-CH" b="1" baseline="0" dirty="0">
                <a:sym typeface="Wingdings" panose="05000000000000000000" pitchFamily="2" charset="2"/>
              </a:rPr>
              <a:t>§ 27 VV VSG </a:t>
            </a:r>
            <a:r>
              <a:rPr lang="de-CH" baseline="0" dirty="0">
                <a:sym typeface="Wingdings" panose="05000000000000000000" pitchFamily="2" charset="2"/>
              </a:rPr>
              <a:t>(Solothurn) und </a:t>
            </a:r>
            <a:r>
              <a:rPr lang="de-CH" b="1" baseline="0" dirty="0">
                <a:sym typeface="Wingdings" panose="05000000000000000000" pitchFamily="2" charset="2"/>
              </a:rPr>
              <a:t>§ 28 VSV</a:t>
            </a:r>
            <a:r>
              <a:rPr lang="de-CH" baseline="0" dirty="0">
                <a:sym typeface="Wingdings" panose="05000000000000000000" pitchFamily="2" charset="2"/>
              </a:rPr>
              <a:t> (Zürich)</a:t>
            </a:r>
            <a:br>
              <a:rPr lang="de-CH" dirty="0"/>
            </a:br>
            <a:r>
              <a:rPr lang="de-CH" dirty="0">
                <a:sym typeface="Wingdings" panose="05000000000000000000" pitchFamily="2" charset="2"/>
              </a:rPr>
              <a:t> </a:t>
            </a:r>
            <a:r>
              <a:rPr lang="de-CH" i="1" dirty="0" err="1"/>
              <a:t>Jokerabsenzen</a:t>
            </a:r>
            <a:r>
              <a:rPr lang="de-CH" dirty="0"/>
              <a:t> besonders betonen! Diese sorgen für das Aufweichen von harten</a:t>
            </a:r>
            <a:r>
              <a:rPr lang="de-CH" baseline="0" dirty="0"/>
              <a:t> Regeln. Ziel ist, dass es immer eine Möglichkeit zur Dispensation gibt. Das ganze kann ferner bei der Interessensabwägung beachtet werden, da die gesetzlichen Grundlagen genügend Möglichkeiten schaffen. Sie sind aber quantitativ begrenzt!!!</a:t>
            </a:r>
          </a:p>
          <a:p>
            <a:pPr marL="0" indent="0">
              <a:buFont typeface="Wingdings" panose="05000000000000000000" pitchFamily="2" charset="2"/>
              <a:buNone/>
            </a:pPr>
            <a:r>
              <a:rPr lang="de-CH" baseline="0" dirty="0"/>
              <a:t>(Vgl. Bspw. </a:t>
            </a:r>
            <a:r>
              <a:rPr lang="de-CH" b="1" baseline="0" dirty="0"/>
              <a:t>§ 28 VV VSG </a:t>
            </a:r>
            <a:r>
              <a:rPr lang="de-CH" baseline="0" dirty="0"/>
              <a:t>(Solothurn) und </a:t>
            </a:r>
            <a:r>
              <a:rPr lang="de-CH" b="1" baseline="0" dirty="0"/>
              <a:t>§ 30 VSV </a:t>
            </a:r>
            <a:r>
              <a:rPr lang="de-CH" baseline="0" dirty="0"/>
              <a:t>(Zürich). Die </a:t>
            </a:r>
            <a:r>
              <a:rPr lang="de-CH" baseline="0" dirty="0" err="1"/>
              <a:t>Jokerabsenzen</a:t>
            </a:r>
            <a:r>
              <a:rPr lang="de-CH" baseline="0" dirty="0"/>
              <a:t> in Bern sind nicht in der jeweiligen </a:t>
            </a:r>
            <a:r>
              <a:rPr lang="de-CH" baseline="0" dirty="0" err="1"/>
              <a:t>VeO</a:t>
            </a:r>
            <a:r>
              <a:rPr lang="de-CH" baseline="0" dirty="0"/>
              <a:t> geregelt, sondern im Volksschulgesetz.</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sym typeface="Wingdings" panose="05000000000000000000" pitchFamily="2" charset="2"/>
              </a:rPr>
              <a:t> </a:t>
            </a:r>
            <a:r>
              <a:rPr lang="de-CH" i="1" baseline="0" dirty="0">
                <a:sym typeface="Wingdings" panose="05000000000000000000" pitchFamily="2" charset="2"/>
              </a:rPr>
              <a:t>Ablauf/Mechanismus </a:t>
            </a:r>
            <a:r>
              <a:rPr lang="de-CH" dirty="0">
                <a:sym typeface="Wingdings" panose="05000000000000000000" pitchFamily="2" charset="2"/>
              </a:rPr>
              <a:t>Ebenfalls</a:t>
            </a:r>
            <a:r>
              <a:rPr lang="de-CH" baseline="0" dirty="0">
                <a:sym typeface="Wingdings" panose="05000000000000000000" pitchFamily="2" charset="2"/>
              </a:rPr>
              <a:t> der ist bei allen ungefähr gleich; Gesuch vorgängig stellen an Klassenlehrer/Schulleitung</a:t>
            </a:r>
            <a:endParaRPr lang="de-CH" dirty="0">
              <a:sym typeface="Wingdings" panose="05000000000000000000" pitchFamily="2" charset="2"/>
            </a:endParaRPr>
          </a:p>
          <a:p>
            <a:pPr marL="0" indent="0">
              <a:buFont typeface="Wingdings" panose="05000000000000000000" pitchFamily="2" charset="2"/>
              <a:buNone/>
            </a:pPr>
            <a:r>
              <a:rPr lang="de-CH" dirty="0"/>
              <a:t>(Vgl. </a:t>
            </a:r>
            <a:r>
              <a:rPr lang="de-CH" b="1" dirty="0"/>
              <a:t>Art. 8 Abs. 1 DVAD </a:t>
            </a:r>
            <a:r>
              <a:rPr lang="de-CH" dirty="0"/>
              <a:t>(Bern),</a:t>
            </a:r>
            <a:r>
              <a:rPr lang="de-CH" baseline="0" dirty="0"/>
              <a:t> </a:t>
            </a:r>
            <a:r>
              <a:rPr lang="de-CH" b="1" baseline="0" dirty="0"/>
              <a:t>§ 27 VV VSG </a:t>
            </a:r>
            <a:r>
              <a:rPr lang="de-CH" baseline="0" dirty="0"/>
              <a:t>(Solothurn) </a:t>
            </a:r>
            <a:r>
              <a:rPr lang="de-CH" b="1" baseline="0" dirty="0"/>
              <a:t>und § 28 Abs. 2 VSV</a:t>
            </a:r>
            <a:r>
              <a:rPr lang="de-CH" baseline="0" dirty="0"/>
              <a:t> (Zürich)</a:t>
            </a: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17</a:t>
            </a:fld>
            <a:endParaRPr lang="de-CH"/>
          </a:p>
        </p:txBody>
      </p:sp>
    </p:spTree>
    <p:extLst>
      <p:ext uri="{BB962C8B-B14F-4D97-AF65-F5344CB8AC3E}">
        <p14:creationId xmlns:p14="http://schemas.microsoft.com/office/powerpoint/2010/main" val="3069147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CH" dirty="0">
                <a:sym typeface="Wingdings" panose="05000000000000000000" pitchFamily="2" charset="2"/>
              </a:rPr>
              <a:t>Nur </a:t>
            </a:r>
            <a:r>
              <a:rPr lang="de-CH" i="1" dirty="0">
                <a:sym typeface="Wingdings" panose="05000000000000000000" pitchFamily="2" charset="2"/>
              </a:rPr>
              <a:t>vorhersehbare</a:t>
            </a:r>
            <a:r>
              <a:rPr lang="de-CH" dirty="0">
                <a:sym typeface="Wingdings" panose="05000000000000000000" pitchFamily="2" charset="2"/>
              </a:rPr>
              <a:t> Dispensationen</a:t>
            </a:r>
            <a:r>
              <a:rPr lang="de-CH" baseline="0" dirty="0">
                <a:sym typeface="Wingdings" panose="05000000000000000000" pitchFamily="2" charset="2"/>
              </a:rPr>
              <a:t> sind interessant, da dort vorgängig ein religiös motiviertes Gesuch eingereicht werden kann. Das sind auch die Fälle, die vor Gericht gelangen.</a:t>
            </a:r>
          </a:p>
          <a:p>
            <a:pPr marL="0" indent="0">
              <a:buFont typeface="Wingdings" panose="05000000000000000000" pitchFamily="2" charset="2"/>
              <a:buNone/>
            </a:pPr>
            <a:r>
              <a:rPr lang="de-CH" baseline="0" dirty="0">
                <a:sym typeface="Wingdings" panose="05000000000000000000" pitchFamily="2" charset="2"/>
              </a:rPr>
              <a:t>(Vgl. </a:t>
            </a:r>
            <a:r>
              <a:rPr lang="de-CH" b="1" baseline="0" dirty="0">
                <a:sym typeface="Wingdings" panose="05000000000000000000" pitchFamily="2" charset="2"/>
              </a:rPr>
              <a:t>Art. 3 DVAD </a:t>
            </a:r>
            <a:r>
              <a:rPr lang="de-CH" baseline="0" dirty="0">
                <a:sym typeface="Wingdings" panose="05000000000000000000" pitchFamily="2" charset="2"/>
              </a:rPr>
              <a:t>(Bern), </a:t>
            </a:r>
            <a:r>
              <a:rPr lang="de-CH" b="1" baseline="0" dirty="0">
                <a:sym typeface="Wingdings" panose="05000000000000000000" pitchFamily="2" charset="2"/>
              </a:rPr>
              <a:t>§ 27 VV VSG </a:t>
            </a:r>
            <a:r>
              <a:rPr lang="de-CH" baseline="0" dirty="0">
                <a:sym typeface="Wingdings" panose="05000000000000000000" pitchFamily="2" charset="2"/>
              </a:rPr>
              <a:t>(Solothurn) und </a:t>
            </a:r>
            <a:r>
              <a:rPr lang="de-CH" b="1" baseline="0" dirty="0">
                <a:sym typeface="Wingdings" panose="05000000000000000000" pitchFamily="2" charset="2"/>
              </a:rPr>
              <a:t>§ 28 VSV</a:t>
            </a:r>
            <a:r>
              <a:rPr lang="de-CH" baseline="0" dirty="0">
                <a:sym typeface="Wingdings" panose="05000000000000000000" pitchFamily="2" charset="2"/>
              </a:rPr>
              <a:t> (Zürich)</a:t>
            </a:r>
            <a:br>
              <a:rPr lang="de-CH" dirty="0"/>
            </a:br>
            <a:r>
              <a:rPr lang="de-CH" dirty="0">
                <a:sym typeface="Wingdings" panose="05000000000000000000" pitchFamily="2" charset="2"/>
              </a:rPr>
              <a:t> </a:t>
            </a:r>
            <a:r>
              <a:rPr lang="de-CH" i="1" dirty="0" err="1"/>
              <a:t>Jokerabsenzen</a:t>
            </a:r>
            <a:r>
              <a:rPr lang="de-CH" dirty="0"/>
              <a:t> besonders betonen! Diese sorgen für das Aufweichen von harten</a:t>
            </a:r>
            <a:r>
              <a:rPr lang="de-CH" baseline="0" dirty="0"/>
              <a:t> Regeln. Ziel ist, dass es immer eine Möglichkeit zur Dispensation gibt. Das ganze kann ferner bei der Interessensabwägung beachtet werden, da die gesetzlichen Grundlagen genügend Möglichkeiten schaffen. Sie sind aber quantitativ begrenzt!!!</a:t>
            </a:r>
          </a:p>
          <a:p>
            <a:pPr marL="0" indent="0">
              <a:buFont typeface="Wingdings" panose="05000000000000000000" pitchFamily="2" charset="2"/>
              <a:buNone/>
            </a:pPr>
            <a:r>
              <a:rPr lang="de-CH" baseline="0" dirty="0"/>
              <a:t>(Vgl. Bspw. </a:t>
            </a:r>
            <a:r>
              <a:rPr lang="de-CH" b="1" baseline="0" dirty="0"/>
              <a:t>§ 28 VV VSG </a:t>
            </a:r>
            <a:r>
              <a:rPr lang="de-CH" baseline="0" dirty="0"/>
              <a:t>(Solothurn) und </a:t>
            </a:r>
            <a:r>
              <a:rPr lang="de-CH" b="1" baseline="0" dirty="0"/>
              <a:t>§ 30 VSV </a:t>
            </a:r>
            <a:r>
              <a:rPr lang="de-CH" baseline="0" dirty="0"/>
              <a:t>(Zürich). Die </a:t>
            </a:r>
            <a:r>
              <a:rPr lang="de-CH" baseline="0" dirty="0" err="1"/>
              <a:t>Jokerabsenzen</a:t>
            </a:r>
            <a:r>
              <a:rPr lang="de-CH" baseline="0" dirty="0"/>
              <a:t> in Bern sind nicht in der jeweiligen </a:t>
            </a:r>
            <a:r>
              <a:rPr lang="de-CH" baseline="0" dirty="0" err="1"/>
              <a:t>VeO</a:t>
            </a:r>
            <a:r>
              <a:rPr lang="de-CH" baseline="0" dirty="0"/>
              <a:t> geregelt, sondern im Volksschulgesetz.</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sym typeface="Wingdings" panose="05000000000000000000" pitchFamily="2" charset="2"/>
              </a:rPr>
              <a:t> </a:t>
            </a:r>
            <a:r>
              <a:rPr lang="de-CH" i="1" baseline="0" dirty="0">
                <a:sym typeface="Wingdings" panose="05000000000000000000" pitchFamily="2" charset="2"/>
              </a:rPr>
              <a:t>Ablauf/Mechanismus </a:t>
            </a:r>
            <a:r>
              <a:rPr lang="de-CH" dirty="0">
                <a:sym typeface="Wingdings" panose="05000000000000000000" pitchFamily="2" charset="2"/>
              </a:rPr>
              <a:t>Ebenfalls</a:t>
            </a:r>
            <a:r>
              <a:rPr lang="de-CH" baseline="0" dirty="0">
                <a:sym typeface="Wingdings" panose="05000000000000000000" pitchFamily="2" charset="2"/>
              </a:rPr>
              <a:t> der ist bei allen ungefähr gleich; Gesuch vorgängig stellen an Klassenlehrer/Schulleitung</a:t>
            </a:r>
            <a:endParaRPr lang="de-CH" dirty="0">
              <a:sym typeface="Wingdings" panose="05000000000000000000" pitchFamily="2" charset="2"/>
            </a:endParaRPr>
          </a:p>
          <a:p>
            <a:pPr marL="0" indent="0">
              <a:buFont typeface="Wingdings" panose="05000000000000000000" pitchFamily="2" charset="2"/>
              <a:buNone/>
            </a:pPr>
            <a:r>
              <a:rPr lang="de-CH" dirty="0"/>
              <a:t>(Vgl. </a:t>
            </a:r>
            <a:r>
              <a:rPr lang="de-CH" b="1" dirty="0"/>
              <a:t>Art. 8 Abs. 1 DVAD </a:t>
            </a:r>
            <a:r>
              <a:rPr lang="de-CH" dirty="0"/>
              <a:t>(Bern),</a:t>
            </a:r>
            <a:r>
              <a:rPr lang="de-CH" baseline="0" dirty="0"/>
              <a:t> </a:t>
            </a:r>
            <a:r>
              <a:rPr lang="de-CH" b="1" baseline="0" dirty="0"/>
              <a:t>§ 27 VV VSG </a:t>
            </a:r>
            <a:r>
              <a:rPr lang="de-CH" baseline="0" dirty="0"/>
              <a:t>(Solothurn) </a:t>
            </a:r>
            <a:r>
              <a:rPr lang="de-CH" b="1" baseline="0" dirty="0"/>
              <a:t>und § 28 Abs. 2 VSV</a:t>
            </a:r>
            <a:r>
              <a:rPr lang="de-CH" baseline="0" dirty="0"/>
              <a:t> (Zürich)</a:t>
            </a: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18</a:t>
            </a:fld>
            <a:endParaRPr lang="de-CH"/>
          </a:p>
        </p:txBody>
      </p:sp>
    </p:spTree>
    <p:extLst>
      <p:ext uri="{BB962C8B-B14F-4D97-AF65-F5344CB8AC3E}">
        <p14:creationId xmlns:p14="http://schemas.microsoft.com/office/powerpoint/2010/main" val="2683804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CH" dirty="0">
                <a:sym typeface="Wingdings" panose="05000000000000000000" pitchFamily="2" charset="2"/>
              </a:rPr>
              <a:t>Nur </a:t>
            </a:r>
            <a:r>
              <a:rPr lang="de-CH" i="1" dirty="0">
                <a:sym typeface="Wingdings" panose="05000000000000000000" pitchFamily="2" charset="2"/>
              </a:rPr>
              <a:t>vorhersehbare</a:t>
            </a:r>
            <a:r>
              <a:rPr lang="de-CH" dirty="0">
                <a:sym typeface="Wingdings" panose="05000000000000000000" pitchFamily="2" charset="2"/>
              </a:rPr>
              <a:t> Dispensationen</a:t>
            </a:r>
            <a:r>
              <a:rPr lang="de-CH" baseline="0" dirty="0">
                <a:sym typeface="Wingdings" panose="05000000000000000000" pitchFamily="2" charset="2"/>
              </a:rPr>
              <a:t> sind interessant, da dort vorgängig ein religiös motiviertes Gesuch eingereicht werden kann. Das sind auch die Fälle, die vor Gericht gelangen.</a:t>
            </a:r>
          </a:p>
          <a:p>
            <a:pPr marL="0" indent="0">
              <a:buFont typeface="Wingdings" panose="05000000000000000000" pitchFamily="2" charset="2"/>
              <a:buNone/>
            </a:pPr>
            <a:r>
              <a:rPr lang="de-CH" baseline="0" dirty="0">
                <a:sym typeface="Wingdings" panose="05000000000000000000" pitchFamily="2" charset="2"/>
              </a:rPr>
              <a:t>(Vgl. </a:t>
            </a:r>
            <a:r>
              <a:rPr lang="de-CH" b="1" baseline="0" dirty="0">
                <a:sym typeface="Wingdings" panose="05000000000000000000" pitchFamily="2" charset="2"/>
              </a:rPr>
              <a:t>Art. 3 DVAD </a:t>
            </a:r>
            <a:r>
              <a:rPr lang="de-CH" baseline="0" dirty="0">
                <a:sym typeface="Wingdings" panose="05000000000000000000" pitchFamily="2" charset="2"/>
              </a:rPr>
              <a:t>(Bern), </a:t>
            </a:r>
            <a:r>
              <a:rPr lang="de-CH" b="1" baseline="0" dirty="0">
                <a:sym typeface="Wingdings" panose="05000000000000000000" pitchFamily="2" charset="2"/>
              </a:rPr>
              <a:t>§ 27 VV VSG </a:t>
            </a:r>
            <a:r>
              <a:rPr lang="de-CH" baseline="0" dirty="0">
                <a:sym typeface="Wingdings" panose="05000000000000000000" pitchFamily="2" charset="2"/>
              </a:rPr>
              <a:t>(Solothurn) und </a:t>
            </a:r>
            <a:r>
              <a:rPr lang="de-CH" b="1" baseline="0" dirty="0">
                <a:sym typeface="Wingdings" panose="05000000000000000000" pitchFamily="2" charset="2"/>
              </a:rPr>
              <a:t>§ 28 VSV</a:t>
            </a:r>
            <a:r>
              <a:rPr lang="de-CH" baseline="0" dirty="0">
                <a:sym typeface="Wingdings" panose="05000000000000000000" pitchFamily="2" charset="2"/>
              </a:rPr>
              <a:t> (Zürich)</a:t>
            </a:r>
            <a:br>
              <a:rPr lang="de-CH" dirty="0"/>
            </a:br>
            <a:r>
              <a:rPr lang="de-CH" dirty="0">
                <a:sym typeface="Wingdings" panose="05000000000000000000" pitchFamily="2" charset="2"/>
              </a:rPr>
              <a:t> </a:t>
            </a:r>
            <a:r>
              <a:rPr lang="de-CH" i="1" dirty="0" err="1"/>
              <a:t>Jokerabsenzen</a:t>
            </a:r>
            <a:r>
              <a:rPr lang="de-CH" dirty="0"/>
              <a:t> besonders betonen! Diese sorgen für das Aufweichen von harten</a:t>
            </a:r>
            <a:r>
              <a:rPr lang="de-CH" baseline="0" dirty="0"/>
              <a:t> Regeln. Ziel ist, dass es immer eine Möglichkeit zur Dispensation gibt. Das ganze kann ferner bei der Interessensabwägung beachtet werden, da die gesetzlichen Grundlagen genügend Möglichkeiten schaffen. Sie sind aber quantitativ begrenzt!!!</a:t>
            </a:r>
          </a:p>
          <a:p>
            <a:pPr marL="0" indent="0">
              <a:buFont typeface="Wingdings" panose="05000000000000000000" pitchFamily="2" charset="2"/>
              <a:buNone/>
            </a:pPr>
            <a:r>
              <a:rPr lang="de-CH" baseline="0" dirty="0"/>
              <a:t>(Vgl. Bspw. </a:t>
            </a:r>
            <a:r>
              <a:rPr lang="de-CH" b="1" baseline="0" dirty="0"/>
              <a:t>§ 28 VV VSG </a:t>
            </a:r>
            <a:r>
              <a:rPr lang="de-CH" baseline="0" dirty="0"/>
              <a:t>(Solothurn) und </a:t>
            </a:r>
            <a:r>
              <a:rPr lang="de-CH" b="1" baseline="0" dirty="0"/>
              <a:t>§ 30 VSV </a:t>
            </a:r>
            <a:r>
              <a:rPr lang="de-CH" baseline="0" dirty="0"/>
              <a:t>(Zürich). Die </a:t>
            </a:r>
            <a:r>
              <a:rPr lang="de-CH" baseline="0" dirty="0" err="1"/>
              <a:t>Jokerabsenzen</a:t>
            </a:r>
            <a:r>
              <a:rPr lang="de-CH" baseline="0" dirty="0"/>
              <a:t> in Bern sind nicht in der jeweiligen </a:t>
            </a:r>
            <a:r>
              <a:rPr lang="de-CH" baseline="0" dirty="0" err="1"/>
              <a:t>VeO</a:t>
            </a:r>
            <a:r>
              <a:rPr lang="de-CH" baseline="0" dirty="0"/>
              <a:t> geregelt, sondern im Volksschulgesetz.</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sym typeface="Wingdings" panose="05000000000000000000" pitchFamily="2" charset="2"/>
              </a:rPr>
              <a:t> </a:t>
            </a:r>
            <a:r>
              <a:rPr lang="de-CH" i="1" baseline="0" dirty="0">
                <a:sym typeface="Wingdings" panose="05000000000000000000" pitchFamily="2" charset="2"/>
              </a:rPr>
              <a:t>Ablauf/Mechanismus </a:t>
            </a:r>
            <a:r>
              <a:rPr lang="de-CH" dirty="0">
                <a:sym typeface="Wingdings" panose="05000000000000000000" pitchFamily="2" charset="2"/>
              </a:rPr>
              <a:t>Ebenfalls</a:t>
            </a:r>
            <a:r>
              <a:rPr lang="de-CH" baseline="0" dirty="0">
                <a:sym typeface="Wingdings" panose="05000000000000000000" pitchFamily="2" charset="2"/>
              </a:rPr>
              <a:t> der ist bei allen ungefähr gleich; Gesuch vorgängig stellen an Klassenlehrer/Schulleitung</a:t>
            </a:r>
            <a:endParaRPr lang="de-CH" dirty="0">
              <a:sym typeface="Wingdings" panose="05000000000000000000" pitchFamily="2" charset="2"/>
            </a:endParaRPr>
          </a:p>
          <a:p>
            <a:pPr marL="0" indent="0">
              <a:buFont typeface="Wingdings" panose="05000000000000000000" pitchFamily="2" charset="2"/>
              <a:buNone/>
            </a:pPr>
            <a:r>
              <a:rPr lang="de-CH" dirty="0"/>
              <a:t>(Vgl. </a:t>
            </a:r>
            <a:r>
              <a:rPr lang="de-CH" b="1" dirty="0"/>
              <a:t>Art. 8 Abs. 1 DVAD </a:t>
            </a:r>
            <a:r>
              <a:rPr lang="de-CH" dirty="0"/>
              <a:t>(Bern),</a:t>
            </a:r>
            <a:r>
              <a:rPr lang="de-CH" baseline="0" dirty="0"/>
              <a:t> </a:t>
            </a:r>
            <a:r>
              <a:rPr lang="de-CH" b="1" baseline="0" dirty="0"/>
              <a:t>§ 27 VV VSG </a:t>
            </a:r>
            <a:r>
              <a:rPr lang="de-CH" baseline="0" dirty="0"/>
              <a:t>(Solothurn) </a:t>
            </a:r>
            <a:r>
              <a:rPr lang="de-CH" b="1" baseline="0" dirty="0"/>
              <a:t>und § 28 Abs. 2 VSV</a:t>
            </a:r>
            <a:r>
              <a:rPr lang="de-CH" baseline="0" dirty="0"/>
              <a:t> (Zürich)</a:t>
            </a: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19</a:t>
            </a:fld>
            <a:endParaRPr lang="de-CH"/>
          </a:p>
        </p:txBody>
      </p:sp>
    </p:spTree>
    <p:extLst>
      <p:ext uri="{BB962C8B-B14F-4D97-AF65-F5344CB8AC3E}">
        <p14:creationId xmlns:p14="http://schemas.microsoft.com/office/powerpoint/2010/main" val="3844943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CH" dirty="0">
                <a:sym typeface="Wingdings" panose="05000000000000000000" pitchFamily="2" charset="2"/>
              </a:rPr>
              <a:t>Nur </a:t>
            </a:r>
            <a:r>
              <a:rPr lang="de-CH" i="1" dirty="0">
                <a:sym typeface="Wingdings" panose="05000000000000000000" pitchFamily="2" charset="2"/>
              </a:rPr>
              <a:t>vorhersehbare</a:t>
            </a:r>
            <a:r>
              <a:rPr lang="de-CH" dirty="0">
                <a:sym typeface="Wingdings" panose="05000000000000000000" pitchFamily="2" charset="2"/>
              </a:rPr>
              <a:t> Dispensationen</a:t>
            </a:r>
            <a:r>
              <a:rPr lang="de-CH" baseline="0" dirty="0">
                <a:sym typeface="Wingdings" panose="05000000000000000000" pitchFamily="2" charset="2"/>
              </a:rPr>
              <a:t> sind interessant, da dort vorgängig ein religiös motiviertes Gesuch eingereicht werden kann. Das sind auch die Fälle, die vor Gericht gelangen.</a:t>
            </a:r>
          </a:p>
          <a:p>
            <a:pPr marL="0" indent="0">
              <a:buFont typeface="Wingdings" panose="05000000000000000000" pitchFamily="2" charset="2"/>
              <a:buNone/>
            </a:pPr>
            <a:r>
              <a:rPr lang="de-CH" baseline="0" dirty="0">
                <a:sym typeface="Wingdings" panose="05000000000000000000" pitchFamily="2" charset="2"/>
              </a:rPr>
              <a:t>(Vgl. </a:t>
            </a:r>
            <a:r>
              <a:rPr lang="de-CH" b="1" baseline="0" dirty="0">
                <a:sym typeface="Wingdings" panose="05000000000000000000" pitchFamily="2" charset="2"/>
              </a:rPr>
              <a:t>Art. 3 DVAD </a:t>
            </a:r>
            <a:r>
              <a:rPr lang="de-CH" baseline="0" dirty="0">
                <a:sym typeface="Wingdings" panose="05000000000000000000" pitchFamily="2" charset="2"/>
              </a:rPr>
              <a:t>(Bern), </a:t>
            </a:r>
            <a:r>
              <a:rPr lang="de-CH" b="1" baseline="0" dirty="0">
                <a:sym typeface="Wingdings" panose="05000000000000000000" pitchFamily="2" charset="2"/>
              </a:rPr>
              <a:t>§ 27 VV VSG </a:t>
            </a:r>
            <a:r>
              <a:rPr lang="de-CH" baseline="0" dirty="0">
                <a:sym typeface="Wingdings" panose="05000000000000000000" pitchFamily="2" charset="2"/>
              </a:rPr>
              <a:t>(Solothurn) und </a:t>
            </a:r>
            <a:r>
              <a:rPr lang="de-CH" b="1" baseline="0" dirty="0">
                <a:sym typeface="Wingdings" panose="05000000000000000000" pitchFamily="2" charset="2"/>
              </a:rPr>
              <a:t>§ 28 VSV</a:t>
            </a:r>
            <a:r>
              <a:rPr lang="de-CH" baseline="0" dirty="0">
                <a:sym typeface="Wingdings" panose="05000000000000000000" pitchFamily="2" charset="2"/>
              </a:rPr>
              <a:t> (Zürich)</a:t>
            </a:r>
            <a:br>
              <a:rPr lang="de-CH" dirty="0"/>
            </a:br>
            <a:r>
              <a:rPr lang="de-CH" dirty="0">
                <a:sym typeface="Wingdings" panose="05000000000000000000" pitchFamily="2" charset="2"/>
              </a:rPr>
              <a:t> </a:t>
            </a:r>
            <a:r>
              <a:rPr lang="de-CH" i="1" dirty="0" err="1"/>
              <a:t>Jokerabsenzen</a:t>
            </a:r>
            <a:r>
              <a:rPr lang="de-CH" dirty="0"/>
              <a:t> besonders betonen! Diese sorgen für das Aufweichen von harten</a:t>
            </a:r>
            <a:r>
              <a:rPr lang="de-CH" baseline="0" dirty="0"/>
              <a:t> Regeln. Ziel ist, dass es immer eine Möglichkeit zur Dispensation gibt. Das ganze kann ferner bei der Interessensabwägung beachtet werden, da die gesetzlichen Grundlagen genügend Möglichkeiten schaffen. Sie sind aber quantitativ begrenzt!!!</a:t>
            </a:r>
          </a:p>
          <a:p>
            <a:pPr marL="0" indent="0">
              <a:buFont typeface="Wingdings" panose="05000000000000000000" pitchFamily="2" charset="2"/>
              <a:buNone/>
            </a:pPr>
            <a:r>
              <a:rPr lang="de-CH" baseline="0" dirty="0"/>
              <a:t>(Vgl. Bspw. </a:t>
            </a:r>
            <a:r>
              <a:rPr lang="de-CH" b="1" baseline="0" dirty="0"/>
              <a:t>§ 28 VV VSG </a:t>
            </a:r>
            <a:r>
              <a:rPr lang="de-CH" baseline="0" dirty="0"/>
              <a:t>(Solothurn) und </a:t>
            </a:r>
            <a:r>
              <a:rPr lang="de-CH" b="1" baseline="0" dirty="0"/>
              <a:t>§ 30 VSV </a:t>
            </a:r>
            <a:r>
              <a:rPr lang="de-CH" baseline="0" dirty="0"/>
              <a:t>(Zürich). Die </a:t>
            </a:r>
            <a:r>
              <a:rPr lang="de-CH" baseline="0" dirty="0" err="1"/>
              <a:t>Jokerabsenzen</a:t>
            </a:r>
            <a:r>
              <a:rPr lang="de-CH" baseline="0" dirty="0"/>
              <a:t> in Bern sind nicht in der jeweiligen </a:t>
            </a:r>
            <a:r>
              <a:rPr lang="de-CH" baseline="0" dirty="0" err="1"/>
              <a:t>VeO</a:t>
            </a:r>
            <a:r>
              <a:rPr lang="de-CH" baseline="0" dirty="0"/>
              <a:t> geregelt, sondern im Volksschulgesetz.</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sym typeface="Wingdings" panose="05000000000000000000" pitchFamily="2" charset="2"/>
              </a:rPr>
              <a:t> </a:t>
            </a:r>
            <a:r>
              <a:rPr lang="de-CH" i="1" baseline="0" dirty="0">
                <a:sym typeface="Wingdings" panose="05000000000000000000" pitchFamily="2" charset="2"/>
              </a:rPr>
              <a:t>Ablauf/Mechanismus </a:t>
            </a:r>
            <a:r>
              <a:rPr lang="de-CH" dirty="0">
                <a:sym typeface="Wingdings" panose="05000000000000000000" pitchFamily="2" charset="2"/>
              </a:rPr>
              <a:t>Ebenfalls</a:t>
            </a:r>
            <a:r>
              <a:rPr lang="de-CH" baseline="0" dirty="0">
                <a:sym typeface="Wingdings" panose="05000000000000000000" pitchFamily="2" charset="2"/>
              </a:rPr>
              <a:t> der ist bei allen ungefähr gleich; Gesuch vorgängig stellen an Klassenlehrer/Schulleitung</a:t>
            </a:r>
            <a:endParaRPr lang="de-CH" dirty="0">
              <a:sym typeface="Wingdings" panose="05000000000000000000" pitchFamily="2" charset="2"/>
            </a:endParaRPr>
          </a:p>
          <a:p>
            <a:pPr marL="0" indent="0">
              <a:buFont typeface="Wingdings" panose="05000000000000000000" pitchFamily="2" charset="2"/>
              <a:buNone/>
            </a:pPr>
            <a:r>
              <a:rPr lang="de-CH" dirty="0"/>
              <a:t>(Vgl. </a:t>
            </a:r>
            <a:r>
              <a:rPr lang="de-CH" b="1" dirty="0"/>
              <a:t>Art. 8 Abs. 1 DVAD </a:t>
            </a:r>
            <a:r>
              <a:rPr lang="de-CH" dirty="0"/>
              <a:t>(Bern),</a:t>
            </a:r>
            <a:r>
              <a:rPr lang="de-CH" baseline="0" dirty="0"/>
              <a:t> </a:t>
            </a:r>
            <a:r>
              <a:rPr lang="de-CH" b="1" baseline="0" dirty="0"/>
              <a:t>§ 27 VV VSG </a:t>
            </a:r>
            <a:r>
              <a:rPr lang="de-CH" baseline="0" dirty="0"/>
              <a:t>(Solothurn) </a:t>
            </a:r>
            <a:r>
              <a:rPr lang="de-CH" b="1" baseline="0" dirty="0"/>
              <a:t>und § 28 Abs. 2 VSV</a:t>
            </a:r>
            <a:r>
              <a:rPr lang="de-CH" baseline="0" dirty="0"/>
              <a:t> (Zürich)</a:t>
            </a: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3</a:t>
            </a:fld>
            <a:endParaRPr lang="de-CH"/>
          </a:p>
        </p:txBody>
      </p:sp>
    </p:spTree>
    <p:extLst>
      <p:ext uri="{BB962C8B-B14F-4D97-AF65-F5344CB8AC3E}">
        <p14:creationId xmlns:p14="http://schemas.microsoft.com/office/powerpoint/2010/main" val="311532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4</a:t>
            </a:fld>
            <a:endParaRPr lang="de-CH"/>
          </a:p>
        </p:txBody>
      </p:sp>
    </p:spTree>
    <p:extLst>
      <p:ext uri="{BB962C8B-B14F-4D97-AF65-F5344CB8AC3E}">
        <p14:creationId xmlns:p14="http://schemas.microsoft.com/office/powerpoint/2010/main" val="545322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Vorgaben</a:t>
            </a:r>
            <a:r>
              <a:rPr lang="de-CH" baseline="0" dirty="0"/>
              <a:t> auf eidgenössischer- und kantonaler Ebene. </a:t>
            </a: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5</a:t>
            </a:fld>
            <a:endParaRPr lang="de-CH"/>
          </a:p>
        </p:txBody>
      </p:sp>
    </p:spTree>
    <p:extLst>
      <p:ext uri="{BB962C8B-B14F-4D97-AF65-F5344CB8AC3E}">
        <p14:creationId xmlns:p14="http://schemas.microsoft.com/office/powerpoint/2010/main" val="30197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6</a:t>
            </a:fld>
            <a:endParaRPr lang="de-CH"/>
          </a:p>
        </p:txBody>
      </p:sp>
    </p:spTree>
    <p:extLst>
      <p:ext uri="{BB962C8B-B14F-4D97-AF65-F5344CB8AC3E}">
        <p14:creationId xmlns:p14="http://schemas.microsoft.com/office/powerpoint/2010/main" val="390977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CH" dirty="0">
                <a:sym typeface="Wingdings" panose="05000000000000000000" pitchFamily="2" charset="2"/>
              </a:rPr>
              <a:t>Nur </a:t>
            </a:r>
            <a:r>
              <a:rPr lang="de-CH" i="1" dirty="0">
                <a:sym typeface="Wingdings" panose="05000000000000000000" pitchFamily="2" charset="2"/>
              </a:rPr>
              <a:t>vorhersehbare</a:t>
            </a:r>
            <a:r>
              <a:rPr lang="de-CH" dirty="0">
                <a:sym typeface="Wingdings" panose="05000000000000000000" pitchFamily="2" charset="2"/>
              </a:rPr>
              <a:t> Dispensationen</a:t>
            </a:r>
            <a:r>
              <a:rPr lang="de-CH" baseline="0" dirty="0">
                <a:sym typeface="Wingdings" panose="05000000000000000000" pitchFamily="2" charset="2"/>
              </a:rPr>
              <a:t> sind interessant, da dort vorgängig ein religiös motiviertes Gesuch eingereicht werden kann. Das sind auch die Fälle, die vor Gericht gelangen.</a:t>
            </a:r>
          </a:p>
          <a:p>
            <a:pPr marL="0" indent="0">
              <a:buFont typeface="Wingdings" panose="05000000000000000000" pitchFamily="2" charset="2"/>
              <a:buNone/>
            </a:pPr>
            <a:r>
              <a:rPr lang="de-CH" baseline="0" dirty="0">
                <a:sym typeface="Wingdings" panose="05000000000000000000" pitchFamily="2" charset="2"/>
              </a:rPr>
              <a:t>(Vgl. </a:t>
            </a:r>
            <a:r>
              <a:rPr lang="de-CH" b="1" baseline="0" dirty="0">
                <a:sym typeface="Wingdings" panose="05000000000000000000" pitchFamily="2" charset="2"/>
              </a:rPr>
              <a:t>Art. 3 DVAD </a:t>
            </a:r>
            <a:r>
              <a:rPr lang="de-CH" baseline="0" dirty="0">
                <a:sym typeface="Wingdings" panose="05000000000000000000" pitchFamily="2" charset="2"/>
              </a:rPr>
              <a:t>(Bern), </a:t>
            </a:r>
            <a:r>
              <a:rPr lang="de-CH" b="1" baseline="0" dirty="0">
                <a:sym typeface="Wingdings" panose="05000000000000000000" pitchFamily="2" charset="2"/>
              </a:rPr>
              <a:t>§ 27 VV VSG </a:t>
            </a:r>
            <a:r>
              <a:rPr lang="de-CH" baseline="0" dirty="0">
                <a:sym typeface="Wingdings" panose="05000000000000000000" pitchFamily="2" charset="2"/>
              </a:rPr>
              <a:t>(Solothurn) und </a:t>
            </a:r>
            <a:r>
              <a:rPr lang="de-CH" b="1" baseline="0" dirty="0">
                <a:sym typeface="Wingdings" panose="05000000000000000000" pitchFamily="2" charset="2"/>
              </a:rPr>
              <a:t>§ 28 VSV</a:t>
            </a:r>
            <a:r>
              <a:rPr lang="de-CH" baseline="0" dirty="0">
                <a:sym typeface="Wingdings" panose="05000000000000000000" pitchFamily="2" charset="2"/>
              </a:rPr>
              <a:t> (Zürich)</a:t>
            </a:r>
            <a:br>
              <a:rPr lang="de-CH" dirty="0"/>
            </a:br>
            <a:r>
              <a:rPr lang="de-CH" dirty="0">
                <a:sym typeface="Wingdings" panose="05000000000000000000" pitchFamily="2" charset="2"/>
              </a:rPr>
              <a:t> </a:t>
            </a:r>
            <a:r>
              <a:rPr lang="de-CH" i="1" dirty="0" err="1"/>
              <a:t>Jokerabsenzen</a:t>
            </a:r>
            <a:r>
              <a:rPr lang="de-CH" dirty="0"/>
              <a:t> besonders betonen! Diese sorgen für das Aufweichen von harten</a:t>
            </a:r>
            <a:r>
              <a:rPr lang="de-CH" baseline="0" dirty="0"/>
              <a:t> Regeln. Ziel ist, dass es immer eine Möglichkeit zur Dispensation gibt. Das ganze kann ferner bei der Interessensabwägung beachtet werden, da die gesetzlichen Grundlagen genügend Möglichkeiten schaffen. Sie sind aber quantitativ begrenzt!!!</a:t>
            </a:r>
          </a:p>
          <a:p>
            <a:pPr marL="0" indent="0">
              <a:buFont typeface="Wingdings" panose="05000000000000000000" pitchFamily="2" charset="2"/>
              <a:buNone/>
            </a:pPr>
            <a:r>
              <a:rPr lang="de-CH" baseline="0" dirty="0"/>
              <a:t>(Vgl. Bspw. </a:t>
            </a:r>
            <a:r>
              <a:rPr lang="de-CH" b="1" baseline="0" dirty="0"/>
              <a:t>§ 28 VV VSG </a:t>
            </a:r>
            <a:r>
              <a:rPr lang="de-CH" baseline="0" dirty="0"/>
              <a:t>(Solothurn) und </a:t>
            </a:r>
            <a:r>
              <a:rPr lang="de-CH" b="1" baseline="0" dirty="0"/>
              <a:t>§ 30 VSV </a:t>
            </a:r>
            <a:r>
              <a:rPr lang="de-CH" baseline="0" dirty="0"/>
              <a:t>(Zürich). Die </a:t>
            </a:r>
            <a:r>
              <a:rPr lang="de-CH" baseline="0" dirty="0" err="1"/>
              <a:t>Jokerabsenzen</a:t>
            </a:r>
            <a:r>
              <a:rPr lang="de-CH" baseline="0" dirty="0"/>
              <a:t> in Bern sind nicht in der jeweiligen </a:t>
            </a:r>
            <a:r>
              <a:rPr lang="de-CH" baseline="0" dirty="0" err="1"/>
              <a:t>VeO</a:t>
            </a:r>
            <a:r>
              <a:rPr lang="de-CH" baseline="0" dirty="0"/>
              <a:t> geregelt, sondern im Volksschulgesetz.</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sym typeface="Wingdings" panose="05000000000000000000" pitchFamily="2" charset="2"/>
              </a:rPr>
              <a:t> </a:t>
            </a:r>
            <a:r>
              <a:rPr lang="de-CH" i="1" baseline="0" dirty="0">
                <a:sym typeface="Wingdings" panose="05000000000000000000" pitchFamily="2" charset="2"/>
              </a:rPr>
              <a:t>Ablauf/Mechanismus </a:t>
            </a:r>
            <a:r>
              <a:rPr lang="de-CH" dirty="0">
                <a:sym typeface="Wingdings" panose="05000000000000000000" pitchFamily="2" charset="2"/>
              </a:rPr>
              <a:t>Ebenfalls</a:t>
            </a:r>
            <a:r>
              <a:rPr lang="de-CH" baseline="0" dirty="0">
                <a:sym typeface="Wingdings" panose="05000000000000000000" pitchFamily="2" charset="2"/>
              </a:rPr>
              <a:t> der ist bei allen ungefähr gleich; Gesuch vorgängig stellen an Klassenlehrer/Schulleitung</a:t>
            </a:r>
            <a:endParaRPr lang="de-CH" dirty="0">
              <a:sym typeface="Wingdings" panose="05000000000000000000" pitchFamily="2" charset="2"/>
            </a:endParaRPr>
          </a:p>
          <a:p>
            <a:pPr marL="0" indent="0">
              <a:buFont typeface="Wingdings" panose="05000000000000000000" pitchFamily="2" charset="2"/>
              <a:buNone/>
            </a:pPr>
            <a:r>
              <a:rPr lang="de-CH" dirty="0"/>
              <a:t>(Vgl. </a:t>
            </a:r>
            <a:r>
              <a:rPr lang="de-CH" b="1" dirty="0"/>
              <a:t>Art. 8 Abs. 1 DVAD </a:t>
            </a:r>
            <a:r>
              <a:rPr lang="de-CH" dirty="0"/>
              <a:t>(Bern),</a:t>
            </a:r>
            <a:r>
              <a:rPr lang="de-CH" baseline="0" dirty="0"/>
              <a:t> </a:t>
            </a:r>
            <a:r>
              <a:rPr lang="de-CH" b="1" baseline="0" dirty="0"/>
              <a:t>§ 27 VV VSG </a:t>
            </a:r>
            <a:r>
              <a:rPr lang="de-CH" baseline="0" dirty="0"/>
              <a:t>(Solothurn) </a:t>
            </a:r>
            <a:r>
              <a:rPr lang="de-CH" b="1" baseline="0" dirty="0"/>
              <a:t>und § 28 Abs. 2 VSV</a:t>
            </a:r>
            <a:r>
              <a:rPr lang="de-CH" baseline="0" dirty="0"/>
              <a:t> (Zürich)</a:t>
            </a: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7</a:t>
            </a:fld>
            <a:endParaRPr lang="de-CH"/>
          </a:p>
        </p:txBody>
      </p:sp>
    </p:spTree>
    <p:extLst>
      <p:ext uri="{BB962C8B-B14F-4D97-AF65-F5344CB8AC3E}">
        <p14:creationId xmlns:p14="http://schemas.microsoft.com/office/powerpoint/2010/main" val="177907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8</a:t>
            </a:fld>
            <a:endParaRPr lang="de-CH"/>
          </a:p>
        </p:txBody>
      </p:sp>
    </p:spTree>
    <p:extLst>
      <p:ext uri="{BB962C8B-B14F-4D97-AF65-F5344CB8AC3E}">
        <p14:creationId xmlns:p14="http://schemas.microsoft.com/office/powerpoint/2010/main" val="2333121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CH" dirty="0">
                <a:sym typeface="Wingdings" panose="05000000000000000000" pitchFamily="2" charset="2"/>
              </a:rPr>
              <a:t>Nur </a:t>
            </a:r>
            <a:r>
              <a:rPr lang="de-CH" i="1" dirty="0">
                <a:sym typeface="Wingdings" panose="05000000000000000000" pitchFamily="2" charset="2"/>
              </a:rPr>
              <a:t>vorhersehbare</a:t>
            </a:r>
            <a:r>
              <a:rPr lang="de-CH" dirty="0">
                <a:sym typeface="Wingdings" panose="05000000000000000000" pitchFamily="2" charset="2"/>
              </a:rPr>
              <a:t> Dispensationen</a:t>
            </a:r>
            <a:r>
              <a:rPr lang="de-CH" baseline="0" dirty="0">
                <a:sym typeface="Wingdings" panose="05000000000000000000" pitchFamily="2" charset="2"/>
              </a:rPr>
              <a:t> sind interessant, da dort vorgängig ein religiös motiviertes Gesuch eingereicht werden kann. Das sind auch die Fälle, die vor Gericht gelangen.</a:t>
            </a:r>
          </a:p>
          <a:p>
            <a:pPr marL="0" indent="0">
              <a:buFont typeface="Wingdings" panose="05000000000000000000" pitchFamily="2" charset="2"/>
              <a:buNone/>
            </a:pPr>
            <a:r>
              <a:rPr lang="de-CH" baseline="0" dirty="0">
                <a:sym typeface="Wingdings" panose="05000000000000000000" pitchFamily="2" charset="2"/>
              </a:rPr>
              <a:t>(Vgl. </a:t>
            </a:r>
            <a:r>
              <a:rPr lang="de-CH" b="1" baseline="0" dirty="0">
                <a:sym typeface="Wingdings" panose="05000000000000000000" pitchFamily="2" charset="2"/>
              </a:rPr>
              <a:t>Art. 3 DVAD </a:t>
            </a:r>
            <a:r>
              <a:rPr lang="de-CH" baseline="0" dirty="0">
                <a:sym typeface="Wingdings" panose="05000000000000000000" pitchFamily="2" charset="2"/>
              </a:rPr>
              <a:t>(Bern), </a:t>
            </a:r>
            <a:r>
              <a:rPr lang="de-CH" b="1" baseline="0" dirty="0">
                <a:sym typeface="Wingdings" panose="05000000000000000000" pitchFamily="2" charset="2"/>
              </a:rPr>
              <a:t>§ 27 VV VSG </a:t>
            </a:r>
            <a:r>
              <a:rPr lang="de-CH" baseline="0" dirty="0">
                <a:sym typeface="Wingdings" panose="05000000000000000000" pitchFamily="2" charset="2"/>
              </a:rPr>
              <a:t>(Solothurn) und </a:t>
            </a:r>
            <a:r>
              <a:rPr lang="de-CH" b="1" baseline="0" dirty="0">
                <a:sym typeface="Wingdings" panose="05000000000000000000" pitchFamily="2" charset="2"/>
              </a:rPr>
              <a:t>§ 28 VSV</a:t>
            </a:r>
            <a:r>
              <a:rPr lang="de-CH" baseline="0" dirty="0">
                <a:sym typeface="Wingdings" panose="05000000000000000000" pitchFamily="2" charset="2"/>
              </a:rPr>
              <a:t> (Zürich)</a:t>
            </a:r>
            <a:br>
              <a:rPr lang="de-CH" dirty="0"/>
            </a:br>
            <a:r>
              <a:rPr lang="de-CH" dirty="0">
                <a:sym typeface="Wingdings" panose="05000000000000000000" pitchFamily="2" charset="2"/>
              </a:rPr>
              <a:t> </a:t>
            </a:r>
            <a:r>
              <a:rPr lang="de-CH" i="1" dirty="0" err="1"/>
              <a:t>Jokerabsenzen</a:t>
            </a:r>
            <a:r>
              <a:rPr lang="de-CH" dirty="0"/>
              <a:t> besonders betonen! Diese sorgen für das Aufweichen von harten</a:t>
            </a:r>
            <a:r>
              <a:rPr lang="de-CH" baseline="0" dirty="0"/>
              <a:t> Regeln. Ziel ist, dass es immer eine Möglichkeit zur Dispensation gibt. Das ganze kann ferner bei der Interessensabwägung beachtet werden, da die gesetzlichen Grundlagen genügend Möglichkeiten schaffen. Sie sind aber quantitativ begrenzt!!!</a:t>
            </a:r>
          </a:p>
          <a:p>
            <a:pPr marL="0" indent="0">
              <a:buFont typeface="Wingdings" panose="05000000000000000000" pitchFamily="2" charset="2"/>
              <a:buNone/>
            </a:pPr>
            <a:r>
              <a:rPr lang="de-CH" baseline="0" dirty="0"/>
              <a:t>(Vgl. Bspw. </a:t>
            </a:r>
            <a:r>
              <a:rPr lang="de-CH" b="1" baseline="0" dirty="0"/>
              <a:t>§ 28 VV VSG </a:t>
            </a:r>
            <a:r>
              <a:rPr lang="de-CH" baseline="0" dirty="0"/>
              <a:t>(Solothurn) und </a:t>
            </a:r>
            <a:r>
              <a:rPr lang="de-CH" b="1" baseline="0" dirty="0"/>
              <a:t>§ 30 VSV </a:t>
            </a:r>
            <a:r>
              <a:rPr lang="de-CH" baseline="0" dirty="0"/>
              <a:t>(Zürich). Die </a:t>
            </a:r>
            <a:r>
              <a:rPr lang="de-CH" baseline="0" dirty="0" err="1"/>
              <a:t>Jokerabsenzen</a:t>
            </a:r>
            <a:r>
              <a:rPr lang="de-CH" baseline="0" dirty="0"/>
              <a:t> in Bern sind nicht in der jeweiligen </a:t>
            </a:r>
            <a:r>
              <a:rPr lang="de-CH" baseline="0" dirty="0" err="1"/>
              <a:t>VeO</a:t>
            </a:r>
            <a:r>
              <a:rPr lang="de-CH" baseline="0" dirty="0"/>
              <a:t> geregelt, sondern im Volksschulgesetz.</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sym typeface="Wingdings" panose="05000000000000000000" pitchFamily="2" charset="2"/>
              </a:rPr>
              <a:t> </a:t>
            </a:r>
            <a:r>
              <a:rPr lang="de-CH" i="1" baseline="0" dirty="0">
                <a:sym typeface="Wingdings" panose="05000000000000000000" pitchFamily="2" charset="2"/>
              </a:rPr>
              <a:t>Ablauf/Mechanismus </a:t>
            </a:r>
            <a:r>
              <a:rPr lang="de-CH" dirty="0">
                <a:sym typeface="Wingdings" panose="05000000000000000000" pitchFamily="2" charset="2"/>
              </a:rPr>
              <a:t>Ebenfalls</a:t>
            </a:r>
            <a:r>
              <a:rPr lang="de-CH" baseline="0" dirty="0">
                <a:sym typeface="Wingdings" panose="05000000000000000000" pitchFamily="2" charset="2"/>
              </a:rPr>
              <a:t> der ist bei allen ungefähr gleich; Gesuch vorgängig stellen an Klassenlehrer/Schulleitung</a:t>
            </a:r>
            <a:endParaRPr lang="de-CH" dirty="0">
              <a:sym typeface="Wingdings" panose="05000000000000000000" pitchFamily="2" charset="2"/>
            </a:endParaRPr>
          </a:p>
          <a:p>
            <a:pPr marL="0" indent="0">
              <a:buFont typeface="Wingdings" panose="05000000000000000000" pitchFamily="2" charset="2"/>
              <a:buNone/>
            </a:pPr>
            <a:r>
              <a:rPr lang="de-CH" dirty="0"/>
              <a:t>(Vgl. </a:t>
            </a:r>
            <a:r>
              <a:rPr lang="de-CH" b="1" dirty="0"/>
              <a:t>Art. 8 Abs. 1 DVAD </a:t>
            </a:r>
            <a:r>
              <a:rPr lang="de-CH" dirty="0"/>
              <a:t>(Bern),</a:t>
            </a:r>
            <a:r>
              <a:rPr lang="de-CH" baseline="0" dirty="0"/>
              <a:t> </a:t>
            </a:r>
            <a:r>
              <a:rPr lang="de-CH" b="1" baseline="0" dirty="0"/>
              <a:t>§ 27 VV VSG </a:t>
            </a:r>
            <a:r>
              <a:rPr lang="de-CH" baseline="0" dirty="0"/>
              <a:t>(Solothurn) </a:t>
            </a:r>
            <a:r>
              <a:rPr lang="de-CH" b="1" baseline="0" dirty="0"/>
              <a:t>und § 28 Abs. 2 VSV</a:t>
            </a:r>
            <a:r>
              <a:rPr lang="de-CH" baseline="0" dirty="0"/>
              <a:t> (Zürich)</a:t>
            </a: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9</a:t>
            </a:fld>
            <a:endParaRPr lang="de-CH"/>
          </a:p>
        </p:txBody>
      </p:sp>
    </p:spTree>
    <p:extLst>
      <p:ext uri="{BB962C8B-B14F-4D97-AF65-F5344CB8AC3E}">
        <p14:creationId xmlns:p14="http://schemas.microsoft.com/office/powerpoint/2010/main" val="618229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CH" dirty="0">
                <a:sym typeface="Wingdings" panose="05000000000000000000" pitchFamily="2" charset="2"/>
              </a:rPr>
              <a:t>Nur </a:t>
            </a:r>
            <a:r>
              <a:rPr lang="de-CH" i="1" dirty="0">
                <a:sym typeface="Wingdings" panose="05000000000000000000" pitchFamily="2" charset="2"/>
              </a:rPr>
              <a:t>vorhersehbare</a:t>
            </a:r>
            <a:r>
              <a:rPr lang="de-CH" dirty="0">
                <a:sym typeface="Wingdings" panose="05000000000000000000" pitchFamily="2" charset="2"/>
              </a:rPr>
              <a:t> Dispensationen</a:t>
            </a:r>
            <a:r>
              <a:rPr lang="de-CH" baseline="0" dirty="0">
                <a:sym typeface="Wingdings" panose="05000000000000000000" pitchFamily="2" charset="2"/>
              </a:rPr>
              <a:t> sind interessant, da dort vorgängig ein religiös motiviertes Gesuch eingereicht werden kann. Das sind auch die Fälle, die vor Gericht gelangen.</a:t>
            </a:r>
          </a:p>
          <a:p>
            <a:pPr marL="0" indent="0">
              <a:buFont typeface="Wingdings" panose="05000000000000000000" pitchFamily="2" charset="2"/>
              <a:buNone/>
            </a:pPr>
            <a:r>
              <a:rPr lang="de-CH" baseline="0" dirty="0">
                <a:sym typeface="Wingdings" panose="05000000000000000000" pitchFamily="2" charset="2"/>
              </a:rPr>
              <a:t>(Vgl. </a:t>
            </a:r>
            <a:r>
              <a:rPr lang="de-CH" b="1" baseline="0" dirty="0">
                <a:sym typeface="Wingdings" panose="05000000000000000000" pitchFamily="2" charset="2"/>
              </a:rPr>
              <a:t>Art. 3 DVAD </a:t>
            </a:r>
            <a:r>
              <a:rPr lang="de-CH" baseline="0" dirty="0">
                <a:sym typeface="Wingdings" panose="05000000000000000000" pitchFamily="2" charset="2"/>
              </a:rPr>
              <a:t>(Bern), </a:t>
            </a:r>
            <a:r>
              <a:rPr lang="de-CH" b="1" baseline="0" dirty="0">
                <a:sym typeface="Wingdings" panose="05000000000000000000" pitchFamily="2" charset="2"/>
              </a:rPr>
              <a:t>§ 27 VV VSG </a:t>
            </a:r>
            <a:r>
              <a:rPr lang="de-CH" baseline="0" dirty="0">
                <a:sym typeface="Wingdings" panose="05000000000000000000" pitchFamily="2" charset="2"/>
              </a:rPr>
              <a:t>(Solothurn) und </a:t>
            </a:r>
            <a:r>
              <a:rPr lang="de-CH" b="1" baseline="0" dirty="0">
                <a:sym typeface="Wingdings" panose="05000000000000000000" pitchFamily="2" charset="2"/>
              </a:rPr>
              <a:t>§ 28 VSV</a:t>
            </a:r>
            <a:r>
              <a:rPr lang="de-CH" baseline="0" dirty="0">
                <a:sym typeface="Wingdings" panose="05000000000000000000" pitchFamily="2" charset="2"/>
              </a:rPr>
              <a:t> (Zürich)</a:t>
            </a:r>
            <a:br>
              <a:rPr lang="de-CH" dirty="0"/>
            </a:br>
            <a:r>
              <a:rPr lang="de-CH" dirty="0">
                <a:sym typeface="Wingdings" panose="05000000000000000000" pitchFamily="2" charset="2"/>
              </a:rPr>
              <a:t> </a:t>
            </a:r>
            <a:r>
              <a:rPr lang="de-CH" i="1" dirty="0" err="1"/>
              <a:t>Jokerabsenzen</a:t>
            </a:r>
            <a:r>
              <a:rPr lang="de-CH" dirty="0"/>
              <a:t> besonders betonen! Diese sorgen für das Aufweichen von harten</a:t>
            </a:r>
            <a:r>
              <a:rPr lang="de-CH" baseline="0" dirty="0"/>
              <a:t> Regeln. Ziel ist, dass es immer eine Möglichkeit zur Dispensation gibt. Das ganze kann ferner bei der Interessensabwägung beachtet werden, da die gesetzlichen Grundlagen genügend Möglichkeiten schaffen. Sie sind aber quantitativ begrenzt!!!</a:t>
            </a:r>
          </a:p>
          <a:p>
            <a:pPr marL="0" indent="0">
              <a:buFont typeface="Wingdings" panose="05000000000000000000" pitchFamily="2" charset="2"/>
              <a:buNone/>
            </a:pPr>
            <a:r>
              <a:rPr lang="de-CH" baseline="0" dirty="0"/>
              <a:t>(Vgl. Bspw. </a:t>
            </a:r>
            <a:r>
              <a:rPr lang="de-CH" b="1" baseline="0" dirty="0"/>
              <a:t>§ 28 VV VSG </a:t>
            </a:r>
            <a:r>
              <a:rPr lang="de-CH" baseline="0" dirty="0"/>
              <a:t>(Solothurn) und </a:t>
            </a:r>
            <a:r>
              <a:rPr lang="de-CH" b="1" baseline="0" dirty="0"/>
              <a:t>§ 30 VSV </a:t>
            </a:r>
            <a:r>
              <a:rPr lang="de-CH" baseline="0" dirty="0"/>
              <a:t>(Zürich). Die </a:t>
            </a:r>
            <a:r>
              <a:rPr lang="de-CH" baseline="0" dirty="0" err="1"/>
              <a:t>Jokerabsenzen</a:t>
            </a:r>
            <a:r>
              <a:rPr lang="de-CH" baseline="0" dirty="0"/>
              <a:t> in Bern sind nicht in der jeweiligen </a:t>
            </a:r>
            <a:r>
              <a:rPr lang="de-CH" baseline="0" dirty="0" err="1"/>
              <a:t>VeO</a:t>
            </a:r>
            <a:r>
              <a:rPr lang="de-CH" baseline="0" dirty="0"/>
              <a:t> geregelt, sondern im Volksschulgesetz.</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sym typeface="Wingdings" panose="05000000000000000000" pitchFamily="2" charset="2"/>
              </a:rPr>
              <a:t> </a:t>
            </a:r>
            <a:r>
              <a:rPr lang="de-CH" i="1" baseline="0" dirty="0">
                <a:sym typeface="Wingdings" panose="05000000000000000000" pitchFamily="2" charset="2"/>
              </a:rPr>
              <a:t>Ablauf/Mechanismus </a:t>
            </a:r>
            <a:r>
              <a:rPr lang="de-CH" dirty="0">
                <a:sym typeface="Wingdings" panose="05000000000000000000" pitchFamily="2" charset="2"/>
              </a:rPr>
              <a:t>Ebenfalls</a:t>
            </a:r>
            <a:r>
              <a:rPr lang="de-CH" baseline="0" dirty="0">
                <a:sym typeface="Wingdings" panose="05000000000000000000" pitchFamily="2" charset="2"/>
              </a:rPr>
              <a:t> der ist bei allen ungefähr gleich; Gesuch vorgängig stellen an Klassenlehrer/Schulleitung</a:t>
            </a:r>
            <a:endParaRPr lang="de-CH" dirty="0">
              <a:sym typeface="Wingdings" panose="05000000000000000000" pitchFamily="2" charset="2"/>
            </a:endParaRPr>
          </a:p>
          <a:p>
            <a:pPr marL="0" indent="0">
              <a:buFont typeface="Wingdings" panose="05000000000000000000" pitchFamily="2" charset="2"/>
              <a:buNone/>
            </a:pPr>
            <a:r>
              <a:rPr lang="de-CH" dirty="0"/>
              <a:t>(Vgl. </a:t>
            </a:r>
            <a:r>
              <a:rPr lang="de-CH" b="1" dirty="0"/>
              <a:t>Art. 8 Abs. 1 DVAD </a:t>
            </a:r>
            <a:r>
              <a:rPr lang="de-CH" dirty="0"/>
              <a:t>(Bern),</a:t>
            </a:r>
            <a:r>
              <a:rPr lang="de-CH" baseline="0" dirty="0"/>
              <a:t> </a:t>
            </a:r>
            <a:r>
              <a:rPr lang="de-CH" b="1" baseline="0" dirty="0"/>
              <a:t>§ 27 VV VSG </a:t>
            </a:r>
            <a:r>
              <a:rPr lang="de-CH" baseline="0" dirty="0"/>
              <a:t>(Solothurn) </a:t>
            </a:r>
            <a:r>
              <a:rPr lang="de-CH" b="1" baseline="0" dirty="0"/>
              <a:t>und § 28 Abs. 2 VSV</a:t>
            </a:r>
            <a:r>
              <a:rPr lang="de-CH" baseline="0" dirty="0"/>
              <a:t> (Zürich)</a:t>
            </a:r>
            <a:endParaRPr lang="de-CH" dirty="0"/>
          </a:p>
        </p:txBody>
      </p:sp>
      <p:sp>
        <p:nvSpPr>
          <p:cNvPr id="4" name="Foliennummernplatzhalter 3"/>
          <p:cNvSpPr>
            <a:spLocks noGrp="1"/>
          </p:cNvSpPr>
          <p:nvPr>
            <p:ph type="sldNum" sz="quarter" idx="10"/>
          </p:nvPr>
        </p:nvSpPr>
        <p:spPr/>
        <p:txBody>
          <a:bodyPr/>
          <a:lstStyle/>
          <a:p>
            <a:fld id="{BE376D1F-DF98-4552-A7BF-6ABC6749FE88}" type="slidenum">
              <a:rPr lang="de-CH" smtClean="0"/>
              <a:t>10</a:t>
            </a:fld>
            <a:endParaRPr lang="de-CH"/>
          </a:p>
        </p:txBody>
      </p:sp>
    </p:spTree>
    <p:extLst>
      <p:ext uri="{BB962C8B-B14F-4D97-AF65-F5344CB8AC3E}">
        <p14:creationId xmlns:p14="http://schemas.microsoft.com/office/powerpoint/2010/main" val="3019132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r>
              <a:rPr lang="de-CH"/>
              <a:t>04.05.2015</a:t>
            </a:r>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8A9B543-3911-46CC-B039-3875CA6229A6}" type="slidenum">
              <a:rPr lang="de-CH" smtClean="0"/>
              <a:t>‹Nr.›</a:t>
            </a:fld>
            <a:endParaRPr lang="de-CH"/>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862" y="365125"/>
            <a:ext cx="1477938" cy="1133086"/>
          </a:xfrm>
          <a:prstGeom prst="rect">
            <a:avLst/>
          </a:prstGeom>
        </p:spPr>
      </p:pic>
    </p:spTree>
    <p:extLst>
      <p:ext uri="{BB962C8B-B14F-4D97-AF65-F5344CB8AC3E}">
        <p14:creationId xmlns:p14="http://schemas.microsoft.com/office/powerpoint/2010/main" val="78457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CH"/>
              <a:t>04.05.2015</a:t>
            </a:r>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8A9B543-3911-46CC-B039-3875CA6229A6}" type="slidenum">
              <a:rPr lang="de-CH" smtClean="0"/>
              <a:t>‹Nr.›</a:t>
            </a:fld>
            <a:endParaRPr lang="de-CH"/>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862" y="365125"/>
            <a:ext cx="1477938" cy="1133086"/>
          </a:xfrm>
          <a:prstGeom prst="rect">
            <a:avLst/>
          </a:prstGeom>
        </p:spPr>
      </p:pic>
    </p:spTree>
    <p:extLst>
      <p:ext uri="{BB962C8B-B14F-4D97-AF65-F5344CB8AC3E}">
        <p14:creationId xmlns:p14="http://schemas.microsoft.com/office/powerpoint/2010/main" val="304095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CH"/>
              <a:t>04.05.2015</a:t>
            </a:r>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8A9B543-3911-46CC-B039-3875CA6229A6}" type="slidenum">
              <a:rPr lang="de-CH" smtClean="0"/>
              <a:t>‹Nr.›</a:t>
            </a:fld>
            <a:endParaRPr lang="de-CH"/>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862" y="365125"/>
            <a:ext cx="1477938" cy="1133086"/>
          </a:xfrm>
          <a:prstGeom prst="rect">
            <a:avLst/>
          </a:prstGeom>
        </p:spPr>
      </p:pic>
    </p:spTree>
    <p:extLst>
      <p:ext uri="{BB962C8B-B14F-4D97-AF65-F5344CB8AC3E}">
        <p14:creationId xmlns:p14="http://schemas.microsoft.com/office/powerpoint/2010/main" val="3743461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CH"/>
              <a:t>04.05.2015</a:t>
            </a:r>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8A9B543-3911-46CC-B039-3875CA6229A6}" type="slidenum">
              <a:rPr lang="de-CH" smtClean="0"/>
              <a:t>‹Nr.›</a:t>
            </a:fld>
            <a:endParaRPr lang="de-CH"/>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862" y="365125"/>
            <a:ext cx="1477938" cy="1133086"/>
          </a:xfrm>
          <a:prstGeom prst="rect">
            <a:avLst/>
          </a:prstGeom>
        </p:spPr>
      </p:pic>
    </p:spTree>
    <p:extLst>
      <p:ext uri="{BB962C8B-B14F-4D97-AF65-F5344CB8AC3E}">
        <p14:creationId xmlns:p14="http://schemas.microsoft.com/office/powerpoint/2010/main" val="191859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CH"/>
              <a:t>04.05.2015</a:t>
            </a:r>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28A9B543-3911-46CC-B039-3875CA6229A6}" type="slidenum">
              <a:rPr lang="de-CH" smtClean="0"/>
              <a:t>‹Nr.›</a:t>
            </a:fld>
            <a:endParaRPr lang="de-CH"/>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862" y="365125"/>
            <a:ext cx="1477938" cy="1133086"/>
          </a:xfrm>
          <a:prstGeom prst="rect">
            <a:avLst/>
          </a:prstGeom>
        </p:spPr>
      </p:pic>
    </p:spTree>
    <p:extLst>
      <p:ext uri="{BB962C8B-B14F-4D97-AF65-F5344CB8AC3E}">
        <p14:creationId xmlns:p14="http://schemas.microsoft.com/office/powerpoint/2010/main" val="318986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r>
              <a:rPr lang="de-CH"/>
              <a:t>04.05.2015</a:t>
            </a:r>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28A9B543-3911-46CC-B039-3875CA6229A6}" type="slidenum">
              <a:rPr lang="de-CH" smtClean="0"/>
              <a:t>‹Nr.›</a:t>
            </a:fld>
            <a:endParaRPr lang="de-CH"/>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862" y="365125"/>
            <a:ext cx="1477938" cy="1133086"/>
          </a:xfrm>
          <a:prstGeom prst="rect">
            <a:avLst/>
          </a:prstGeom>
        </p:spPr>
      </p:pic>
    </p:spTree>
    <p:extLst>
      <p:ext uri="{BB962C8B-B14F-4D97-AF65-F5344CB8AC3E}">
        <p14:creationId xmlns:p14="http://schemas.microsoft.com/office/powerpoint/2010/main" val="417564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CH"/>
              <a:t>04.05.2015</a:t>
            </a:r>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28A9B543-3911-46CC-B039-3875CA6229A6}" type="slidenum">
              <a:rPr lang="de-CH" smtClean="0"/>
              <a:t>‹Nr.›</a:t>
            </a:fld>
            <a:endParaRPr lang="de-CH"/>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862" y="365125"/>
            <a:ext cx="1477938" cy="1133086"/>
          </a:xfrm>
          <a:prstGeom prst="rect">
            <a:avLst/>
          </a:prstGeom>
        </p:spPr>
      </p:pic>
    </p:spTree>
    <p:extLst>
      <p:ext uri="{BB962C8B-B14F-4D97-AF65-F5344CB8AC3E}">
        <p14:creationId xmlns:p14="http://schemas.microsoft.com/office/powerpoint/2010/main" val="269046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r>
              <a:rPr lang="de-CH"/>
              <a:t>04.05.2015</a:t>
            </a:r>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28A9B543-3911-46CC-B039-3875CA6229A6}" type="slidenum">
              <a:rPr lang="de-CH" smtClean="0"/>
              <a:t>‹Nr.›</a:t>
            </a:fld>
            <a:endParaRPr lang="de-CH"/>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862" y="365125"/>
            <a:ext cx="1477938" cy="1133086"/>
          </a:xfrm>
          <a:prstGeom prst="rect">
            <a:avLst/>
          </a:prstGeom>
        </p:spPr>
      </p:pic>
    </p:spTree>
    <p:extLst>
      <p:ext uri="{BB962C8B-B14F-4D97-AF65-F5344CB8AC3E}">
        <p14:creationId xmlns:p14="http://schemas.microsoft.com/office/powerpoint/2010/main" val="177351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CH"/>
              <a:t>04.05.2015</a:t>
            </a:r>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28A9B543-3911-46CC-B039-3875CA6229A6}" type="slidenum">
              <a:rPr lang="de-CH" smtClean="0"/>
              <a:t>‹Nr.›</a:t>
            </a:fld>
            <a:endParaRPr lang="de-CH"/>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862" y="365125"/>
            <a:ext cx="1477938" cy="1133086"/>
          </a:xfrm>
          <a:prstGeom prst="rect">
            <a:avLst/>
          </a:prstGeom>
        </p:spPr>
      </p:pic>
    </p:spTree>
    <p:extLst>
      <p:ext uri="{BB962C8B-B14F-4D97-AF65-F5344CB8AC3E}">
        <p14:creationId xmlns:p14="http://schemas.microsoft.com/office/powerpoint/2010/main" val="337183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r>
              <a:rPr lang="de-CH"/>
              <a:t>04.05.2015</a:t>
            </a:r>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28A9B543-3911-46CC-B039-3875CA6229A6}" type="slidenum">
              <a:rPr lang="de-CH" smtClean="0"/>
              <a:t>‹Nr.›</a:t>
            </a:fld>
            <a:endParaRPr lang="de-CH"/>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862" y="365125"/>
            <a:ext cx="1477938" cy="1133086"/>
          </a:xfrm>
          <a:prstGeom prst="rect">
            <a:avLst/>
          </a:prstGeom>
        </p:spPr>
      </p:pic>
    </p:spTree>
    <p:extLst>
      <p:ext uri="{BB962C8B-B14F-4D97-AF65-F5344CB8AC3E}">
        <p14:creationId xmlns:p14="http://schemas.microsoft.com/office/powerpoint/2010/main" val="256960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r>
              <a:rPr lang="de-CH"/>
              <a:t>04.05.2015</a:t>
            </a:r>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28A9B543-3911-46CC-B039-3875CA6229A6}" type="slidenum">
              <a:rPr lang="de-CH" smtClean="0"/>
              <a:t>‹Nr.›</a:t>
            </a:fld>
            <a:endParaRPr lang="de-CH"/>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862" y="365125"/>
            <a:ext cx="1477938" cy="1133086"/>
          </a:xfrm>
          <a:prstGeom prst="rect">
            <a:avLst/>
          </a:prstGeom>
        </p:spPr>
      </p:pic>
    </p:spTree>
    <p:extLst>
      <p:ext uri="{BB962C8B-B14F-4D97-AF65-F5344CB8AC3E}">
        <p14:creationId xmlns:p14="http://schemas.microsoft.com/office/powerpoint/2010/main" val="394704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CH"/>
              <a:t>04.05.2015</a:t>
            </a: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9B543-3911-46CC-B039-3875CA6229A6}" type="slidenum">
              <a:rPr lang="de-CH" smtClean="0"/>
              <a:t>‹Nr.›</a:t>
            </a:fld>
            <a:endParaRPr lang="de-CH"/>
          </a:p>
        </p:txBody>
      </p:sp>
    </p:spTree>
    <p:extLst>
      <p:ext uri="{BB962C8B-B14F-4D97-AF65-F5344CB8AC3E}">
        <p14:creationId xmlns:p14="http://schemas.microsoft.com/office/powerpoint/2010/main" val="3433593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unibe.ch/studium/studienangebote/bachelor/bewerbung/national/index_ger.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903290"/>
          </a:xfrm>
        </p:spPr>
        <p:txBody>
          <a:bodyPr>
            <a:normAutofit/>
          </a:bodyPr>
          <a:lstStyle/>
          <a:p>
            <a:r>
              <a:rPr lang="de-CH" b="1" dirty="0">
                <a:latin typeface="+mn-lt"/>
                <a:cs typeface="Arial" panose="020B0604020202020204" pitchFamily="34" charset="0"/>
              </a:rPr>
              <a:t>Rechtswissenschaften an</a:t>
            </a:r>
            <a:br>
              <a:rPr lang="de-CH" b="1" dirty="0">
                <a:latin typeface="+mn-lt"/>
                <a:cs typeface="Arial" panose="020B0604020202020204" pitchFamily="34" charset="0"/>
              </a:rPr>
            </a:br>
            <a:r>
              <a:rPr lang="de-CH" b="1" dirty="0">
                <a:latin typeface="+mn-lt"/>
                <a:cs typeface="Arial" panose="020B0604020202020204" pitchFamily="34" charset="0"/>
              </a:rPr>
              <a:t>der Universität Bern</a:t>
            </a:r>
          </a:p>
        </p:txBody>
      </p:sp>
      <p:sp>
        <p:nvSpPr>
          <p:cNvPr id="9" name="Textfeld 8"/>
          <p:cNvSpPr txBox="1"/>
          <p:nvPr/>
        </p:nvSpPr>
        <p:spPr>
          <a:xfrm>
            <a:off x="838199" y="5894685"/>
            <a:ext cx="9011195" cy="461665"/>
          </a:xfrm>
          <a:prstGeom prst="rect">
            <a:avLst/>
          </a:prstGeom>
          <a:noFill/>
        </p:spPr>
        <p:txBody>
          <a:bodyPr wrap="square" rtlCol="0">
            <a:spAutoFit/>
          </a:bodyPr>
          <a:lstStyle/>
          <a:p>
            <a:r>
              <a:rPr lang="de-CH" sz="2400" i="1" dirty="0"/>
              <a:t>Hauptgebäude (Innenräumlichkeiten) und </a:t>
            </a:r>
            <a:r>
              <a:rPr lang="de-CH" sz="2400" i="1"/>
              <a:t>UniS</a:t>
            </a:r>
          </a:p>
        </p:txBody>
      </p:sp>
      <p:sp>
        <p:nvSpPr>
          <p:cNvPr id="13" name="Foliennummernplatzhalter 12"/>
          <p:cNvSpPr>
            <a:spLocks noGrp="1"/>
          </p:cNvSpPr>
          <p:nvPr>
            <p:ph type="sldNum" sz="quarter" idx="12"/>
          </p:nvPr>
        </p:nvSpPr>
        <p:spPr/>
        <p:txBody>
          <a:bodyPr/>
          <a:lstStyle/>
          <a:p>
            <a:fld id="{28A9B543-3911-46CC-B039-3875CA6229A6}" type="slidenum">
              <a:rPr lang="de-CH" smtClean="0"/>
              <a:t>1</a:t>
            </a:fld>
            <a:endParaRPr lang="de-CH"/>
          </a:p>
        </p:txBody>
      </p:sp>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268414"/>
            <a:ext cx="4630599" cy="3474915"/>
          </a:xfrm>
          <a:prstGeom prst="rect">
            <a:avLst/>
          </a:prstGeom>
        </p:spPr>
      </p:pic>
      <p:pic>
        <p:nvPicPr>
          <p:cNvPr id="18" name="Grafi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268414"/>
            <a:ext cx="4630599" cy="3474915"/>
          </a:xfrm>
          <a:prstGeom prst="rect">
            <a:avLst/>
          </a:prstGeom>
        </p:spPr>
      </p:pic>
    </p:spTree>
    <p:extLst>
      <p:ext uri="{BB962C8B-B14F-4D97-AF65-F5344CB8AC3E}">
        <p14:creationId xmlns:p14="http://schemas.microsoft.com/office/powerpoint/2010/main" val="2501490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1.3 Studienalltag</a:t>
            </a:r>
          </a:p>
        </p:txBody>
      </p:sp>
      <p:sp>
        <p:nvSpPr>
          <p:cNvPr id="3" name="Inhaltsplatzhalter 2"/>
          <p:cNvSpPr>
            <a:spLocks noGrp="1"/>
          </p:cNvSpPr>
          <p:nvPr>
            <p:ph idx="1"/>
          </p:nvPr>
        </p:nvSpPr>
        <p:spPr>
          <a:xfrm>
            <a:off x="838199" y="1690688"/>
            <a:ext cx="11000233" cy="5030787"/>
          </a:xfrm>
        </p:spPr>
        <p:txBody>
          <a:bodyPr>
            <a:normAutofit/>
          </a:bodyPr>
          <a:lstStyle/>
          <a:p>
            <a:pPr marL="0" indent="0">
              <a:buNone/>
            </a:pPr>
            <a:r>
              <a:rPr lang="de-CH" b="1" dirty="0"/>
              <a:t>Grobe Übersicht</a:t>
            </a:r>
            <a:r>
              <a:rPr lang="de-CH" dirty="0"/>
              <a:t>:</a:t>
            </a:r>
            <a:br>
              <a:rPr lang="de-CH" dirty="0"/>
            </a:br>
            <a:endParaRPr lang="de-CH" dirty="0">
              <a:solidFill>
                <a:schemeClr val="accent2"/>
              </a:solidFill>
              <a:sym typeface="Wingdings" panose="05000000000000000000" pitchFamily="2" charset="2"/>
            </a:endParaRPr>
          </a:p>
          <a:p>
            <a:pPr>
              <a:buFont typeface="Wingdings" panose="05000000000000000000" pitchFamily="2" charset="2"/>
              <a:buChar char="à"/>
            </a:pPr>
            <a:r>
              <a:rPr lang="de-CH" dirty="0">
                <a:sym typeface="Wingdings" panose="05000000000000000000" pitchFamily="2" charset="2"/>
              </a:rPr>
              <a:t> Vorlesungen und Übungsstunden als Prüfungsvorbereitung  </a:t>
            </a:r>
          </a:p>
          <a:p>
            <a:pPr>
              <a:buFont typeface="Wingdings" panose="05000000000000000000" pitchFamily="2" charset="2"/>
              <a:buChar char="à"/>
            </a:pPr>
            <a:r>
              <a:rPr lang="de-CH" dirty="0">
                <a:sym typeface="Wingdings" panose="05000000000000000000" pitchFamily="2" charset="2"/>
              </a:rPr>
              <a:t> Zeitaufwand kann sehr gross sein für einzelne Sequenzen (Ist auch noch davon abhängig, ob man einer Nebentätigkeit nachgeht)</a:t>
            </a:r>
          </a:p>
          <a:p>
            <a:pPr>
              <a:buFont typeface="Wingdings" panose="05000000000000000000" pitchFamily="2" charset="2"/>
              <a:buChar char="à"/>
            </a:pPr>
            <a:r>
              <a:rPr lang="de-CH" dirty="0">
                <a:sym typeface="Wingdings" panose="05000000000000000000" pitchFamily="2" charset="2"/>
              </a:rPr>
              <a:t> Stundenpläne werden im Bachelor </a:t>
            </a:r>
            <a:r>
              <a:rPr lang="de-CH" dirty="0" err="1">
                <a:sym typeface="Wingdings" panose="05000000000000000000" pitchFamily="2" charset="2"/>
              </a:rPr>
              <a:t>of</a:t>
            </a:r>
            <a:r>
              <a:rPr lang="de-CH" dirty="0">
                <a:sym typeface="Wingdings" panose="05000000000000000000" pitchFamily="2" charset="2"/>
              </a:rPr>
              <a:t> Law von der Universität erstellt und können NICHT abgeändert werden</a:t>
            </a:r>
            <a:endParaRPr lang="de-CH" b="1" dirty="0">
              <a:sym typeface="Wingdings" panose="05000000000000000000" pitchFamily="2" charset="2"/>
            </a:endParaRPr>
          </a:p>
          <a:p>
            <a:pPr>
              <a:buFont typeface="Wingdings" panose="05000000000000000000" pitchFamily="2" charset="2"/>
              <a:buChar char="à"/>
            </a:pPr>
            <a:r>
              <a:rPr lang="de-CH" dirty="0">
                <a:sym typeface="Wingdings" panose="05000000000000000000" pitchFamily="2" charset="2"/>
              </a:rPr>
              <a:t> </a:t>
            </a:r>
            <a:r>
              <a:rPr lang="de-CH" u="sng" dirty="0">
                <a:sym typeface="Wingdings" panose="05000000000000000000" pitchFamily="2" charset="2"/>
              </a:rPr>
              <a:t>Allerdings</a:t>
            </a:r>
            <a:r>
              <a:rPr lang="de-CH" dirty="0">
                <a:sym typeface="Wingdings" panose="05000000000000000000" pitchFamily="2" charset="2"/>
              </a:rPr>
              <a:t>; Man kann selber aussuchen, ob man gewisse Veranstaltungen besuchen will oder nicht </a:t>
            </a:r>
            <a:br>
              <a:rPr lang="de-CH" dirty="0">
                <a:sym typeface="Wingdings" panose="05000000000000000000" pitchFamily="2" charset="2"/>
              </a:rPr>
            </a:br>
            <a:r>
              <a:rPr lang="de-CH" dirty="0">
                <a:sym typeface="Wingdings" panose="05000000000000000000" pitchFamily="2" charset="2"/>
              </a:rPr>
              <a:t>(= </a:t>
            </a:r>
            <a:r>
              <a:rPr lang="de-CH" b="1" dirty="0">
                <a:sym typeface="Wingdings" panose="05000000000000000000" pitchFamily="2" charset="2"/>
              </a:rPr>
              <a:t>Keinerlei Präsenzzeit</a:t>
            </a:r>
            <a:r>
              <a:rPr lang="de-CH" dirty="0">
                <a:sym typeface="Wingdings" panose="05000000000000000000" pitchFamily="2" charset="2"/>
              </a:rPr>
              <a:t>, aber hohe Anforderungen an die Selbstdisziplin)</a:t>
            </a:r>
          </a:p>
        </p:txBody>
      </p:sp>
      <p:sp>
        <p:nvSpPr>
          <p:cNvPr id="4" name="Foliennummernplatzhalter 3"/>
          <p:cNvSpPr>
            <a:spLocks noGrp="1"/>
          </p:cNvSpPr>
          <p:nvPr>
            <p:ph type="sldNum" sz="quarter" idx="12"/>
          </p:nvPr>
        </p:nvSpPr>
        <p:spPr/>
        <p:txBody>
          <a:bodyPr/>
          <a:lstStyle/>
          <a:p>
            <a:fld id="{28A9B543-3911-46CC-B039-3875CA6229A6}" type="slidenum">
              <a:rPr lang="de-CH" smtClean="0"/>
              <a:t>10</a:t>
            </a:fld>
            <a:endParaRPr lang="de-CH"/>
          </a:p>
        </p:txBody>
      </p:sp>
      <p:sp>
        <p:nvSpPr>
          <p:cNvPr id="13" name="Textfeld 12"/>
          <p:cNvSpPr txBox="1"/>
          <p:nvPr/>
        </p:nvSpPr>
        <p:spPr>
          <a:xfrm>
            <a:off x="7010453" y="5571285"/>
            <a:ext cx="2046522" cy="369332"/>
          </a:xfrm>
          <a:prstGeom prst="rect">
            <a:avLst/>
          </a:prstGeom>
          <a:noFill/>
        </p:spPr>
        <p:txBody>
          <a:bodyPr wrap="none" rtlCol="0">
            <a:spAutoFit/>
          </a:bodyPr>
          <a:lstStyle/>
          <a:p>
            <a:r>
              <a:rPr lang="de-CH" b="1" dirty="0">
                <a:solidFill>
                  <a:schemeClr val="bg1"/>
                </a:solidFill>
              </a:rPr>
              <a:t>Prüfen des Gesuchs</a:t>
            </a:r>
          </a:p>
        </p:txBody>
      </p:sp>
    </p:spTree>
    <p:extLst>
      <p:ext uri="{BB962C8B-B14F-4D97-AF65-F5344CB8AC3E}">
        <p14:creationId xmlns:p14="http://schemas.microsoft.com/office/powerpoint/2010/main" val="307512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1.3 Stundenpläne?</a:t>
            </a:r>
          </a:p>
        </p:txBody>
      </p:sp>
      <p:sp>
        <p:nvSpPr>
          <p:cNvPr id="4" name="Foliennummernplatzhalter 3"/>
          <p:cNvSpPr>
            <a:spLocks noGrp="1"/>
          </p:cNvSpPr>
          <p:nvPr>
            <p:ph type="sldNum" sz="quarter" idx="12"/>
          </p:nvPr>
        </p:nvSpPr>
        <p:spPr/>
        <p:txBody>
          <a:bodyPr/>
          <a:lstStyle/>
          <a:p>
            <a:fld id="{28A9B543-3911-46CC-B039-3875CA6229A6}" type="slidenum">
              <a:rPr lang="de-CH" smtClean="0"/>
              <a:t>11</a:t>
            </a:fld>
            <a:endParaRPr lang="de-CH"/>
          </a:p>
        </p:txBody>
      </p:sp>
      <p:sp>
        <p:nvSpPr>
          <p:cNvPr id="13" name="Textfeld 12"/>
          <p:cNvSpPr txBox="1"/>
          <p:nvPr/>
        </p:nvSpPr>
        <p:spPr>
          <a:xfrm>
            <a:off x="7010453" y="5571285"/>
            <a:ext cx="2046522" cy="369332"/>
          </a:xfrm>
          <a:prstGeom prst="rect">
            <a:avLst/>
          </a:prstGeom>
          <a:noFill/>
        </p:spPr>
        <p:txBody>
          <a:bodyPr wrap="none" rtlCol="0">
            <a:spAutoFit/>
          </a:bodyPr>
          <a:lstStyle/>
          <a:p>
            <a:r>
              <a:rPr lang="de-CH" b="1" dirty="0">
                <a:solidFill>
                  <a:schemeClr val="bg1"/>
                </a:solidFill>
              </a:rPr>
              <a:t>Prüfen des Gesuchs</a:t>
            </a:r>
          </a:p>
        </p:txBody>
      </p:sp>
      <p:pic>
        <p:nvPicPr>
          <p:cNvPr id="6" name="Grafik 5"/>
          <p:cNvPicPr>
            <a:picLocks noChangeAspect="1"/>
          </p:cNvPicPr>
          <p:nvPr/>
        </p:nvPicPr>
        <p:blipFill>
          <a:blip r:embed="rId3"/>
          <a:stretch>
            <a:fillRect/>
          </a:stretch>
        </p:blipFill>
        <p:spPr>
          <a:xfrm>
            <a:off x="838199" y="1401179"/>
            <a:ext cx="8995913" cy="5614735"/>
          </a:xfrm>
          <a:prstGeom prst="rect">
            <a:avLst/>
          </a:prstGeom>
        </p:spPr>
      </p:pic>
      <p:sp>
        <p:nvSpPr>
          <p:cNvPr id="8" name="Textfeld 7"/>
          <p:cNvSpPr txBox="1"/>
          <p:nvPr/>
        </p:nvSpPr>
        <p:spPr>
          <a:xfrm>
            <a:off x="8838859" y="5668308"/>
            <a:ext cx="2767643" cy="830997"/>
          </a:xfrm>
          <a:prstGeom prst="rect">
            <a:avLst/>
          </a:prstGeom>
          <a:noFill/>
        </p:spPr>
        <p:txBody>
          <a:bodyPr wrap="square" rtlCol="0">
            <a:spAutoFit/>
          </a:bodyPr>
          <a:lstStyle/>
          <a:p>
            <a:r>
              <a:rPr lang="de-CH" sz="2400" i="1" dirty="0"/>
              <a:t>Einführungsstudium 1. Semester</a:t>
            </a:r>
          </a:p>
        </p:txBody>
      </p:sp>
    </p:spTree>
    <p:extLst>
      <p:ext uri="{BB962C8B-B14F-4D97-AF65-F5344CB8AC3E}">
        <p14:creationId xmlns:p14="http://schemas.microsoft.com/office/powerpoint/2010/main" val="259505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1.3 Stundenpläne?</a:t>
            </a:r>
          </a:p>
        </p:txBody>
      </p:sp>
      <p:sp>
        <p:nvSpPr>
          <p:cNvPr id="4" name="Foliennummernplatzhalter 3"/>
          <p:cNvSpPr>
            <a:spLocks noGrp="1"/>
          </p:cNvSpPr>
          <p:nvPr>
            <p:ph type="sldNum" sz="quarter" idx="12"/>
          </p:nvPr>
        </p:nvSpPr>
        <p:spPr/>
        <p:txBody>
          <a:bodyPr/>
          <a:lstStyle/>
          <a:p>
            <a:fld id="{28A9B543-3911-46CC-B039-3875CA6229A6}" type="slidenum">
              <a:rPr lang="de-CH" smtClean="0"/>
              <a:t>12</a:t>
            </a:fld>
            <a:endParaRPr lang="de-CH"/>
          </a:p>
        </p:txBody>
      </p:sp>
      <p:sp>
        <p:nvSpPr>
          <p:cNvPr id="13" name="Textfeld 12"/>
          <p:cNvSpPr txBox="1"/>
          <p:nvPr/>
        </p:nvSpPr>
        <p:spPr>
          <a:xfrm>
            <a:off x="7010453" y="5571285"/>
            <a:ext cx="2046522" cy="369332"/>
          </a:xfrm>
          <a:prstGeom prst="rect">
            <a:avLst/>
          </a:prstGeom>
          <a:noFill/>
        </p:spPr>
        <p:txBody>
          <a:bodyPr wrap="none" rtlCol="0">
            <a:spAutoFit/>
          </a:bodyPr>
          <a:lstStyle/>
          <a:p>
            <a:r>
              <a:rPr lang="de-CH" b="1" dirty="0">
                <a:solidFill>
                  <a:schemeClr val="bg1"/>
                </a:solidFill>
              </a:rPr>
              <a:t>Prüfen des Gesuchs</a:t>
            </a:r>
          </a:p>
        </p:txBody>
      </p:sp>
      <p:pic>
        <p:nvPicPr>
          <p:cNvPr id="3" name="Grafik 2"/>
          <p:cNvPicPr>
            <a:picLocks noChangeAspect="1"/>
          </p:cNvPicPr>
          <p:nvPr/>
        </p:nvPicPr>
        <p:blipFill>
          <a:blip r:embed="rId3"/>
          <a:stretch>
            <a:fillRect/>
          </a:stretch>
        </p:blipFill>
        <p:spPr>
          <a:xfrm>
            <a:off x="188618" y="1328468"/>
            <a:ext cx="9377413" cy="5529532"/>
          </a:xfrm>
          <a:prstGeom prst="rect">
            <a:avLst/>
          </a:prstGeom>
        </p:spPr>
      </p:pic>
      <p:sp>
        <p:nvSpPr>
          <p:cNvPr id="8" name="Textfeld 7"/>
          <p:cNvSpPr txBox="1"/>
          <p:nvPr/>
        </p:nvSpPr>
        <p:spPr>
          <a:xfrm>
            <a:off x="8838859" y="5668308"/>
            <a:ext cx="2767643" cy="830997"/>
          </a:xfrm>
          <a:prstGeom prst="rect">
            <a:avLst/>
          </a:prstGeom>
          <a:noFill/>
        </p:spPr>
        <p:txBody>
          <a:bodyPr wrap="square" rtlCol="0">
            <a:spAutoFit/>
          </a:bodyPr>
          <a:lstStyle/>
          <a:p>
            <a:r>
              <a:rPr lang="de-CH" sz="2400" i="1" dirty="0"/>
              <a:t>Hauptstudium </a:t>
            </a:r>
          </a:p>
          <a:p>
            <a:r>
              <a:rPr lang="de-CH" sz="2400" i="1" dirty="0"/>
              <a:t>4. Semester</a:t>
            </a:r>
          </a:p>
        </p:txBody>
      </p:sp>
    </p:spTree>
    <p:extLst>
      <p:ext uri="{BB962C8B-B14F-4D97-AF65-F5344CB8AC3E}">
        <p14:creationId xmlns:p14="http://schemas.microsoft.com/office/powerpoint/2010/main" val="371062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1.4 Prüfungen</a:t>
            </a:r>
          </a:p>
        </p:txBody>
      </p:sp>
      <p:sp>
        <p:nvSpPr>
          <p:cNvPr id="20" name="Textfeld 19"/>
          <p:cNvSpPr txBox="1"/>
          <p:nvPr/>
        </p:nvSpPr>
        <p:spPr>
          <a:xfrm>
            <a:off x="882236" y="2307802"/>
            <a:ext cx="3750386"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CH" sz="2800" dirty="0"/>
              <a:t>1. Semester</a:t>
            </a:r>
          </a:p>
        </p:txBody>
      </p:sp>
      <p:sp>
        <p:nvSpPr>
          <p:cNvPr id="22" name="Textfeld 21"/>
          <p:cNvSpPr txBox="1"/>
          <p:nvPr/>
        </p:nvSpPr>
        <p:spPr>
          <a:xfrm>
            <a:off x="983866" y="1571732"/>
            <a:ext cx="3547125" cy="584775"/>
          </a:xfrm>
          <a:prstGeom prst="rect">
            <a:avLst/>
          </a:prstGeom>
          <a:noFill/>
        </p:spPr>
        <p:txBody>
          <a:bodyPr wrap="none" rtlCol="0">
            <a:spAutoFit/>
          </a:bodyPr>
          <a:lstStyle/>
          <a:p>
            <a:r>
              <a:rPr lang="de-CH" sz="3200" dirty="0"/>
              <a:t>Einführungsstudium</a:t>
            </a:r>
          </a:p>
        </p:txBody>
      </p:sp>
      <p:sp>
        <p:nvSpPr>
          <p:cNvPr id="24" name="Foliennummernplatzhalter 23"/>
          <p:cNvSpPr>
            <a:spLocks noGrp="1"/>
          </p:cNvSpPr>
          <p:nvPr>
            <p:ph type="sldNum" sz="quarter" idx="12"/>
          </p:nvPr>
        </p:nvSpPr>
        <p:spPr/>
        <p:txBody>
          <a:bodyPr/>
          <a:lstStyle/>
          <a:p>
            <a:fld id="{28A9B543-3911-46CC-B039-3875CA6229A6}" type="slidenum">
              <a:rPr lang="de-CH" smtClean="0"/>
              <a:t>13</a:t>
            </a:fld>
            <a:endParaRPr lang="de-CH"/>
          </a:p>
        </p:txBody>
      </p:sp>
      <p:sp>
        <p:nvSpPr>
          <p:cNvPr id="27" name="Textfeld 26"/>
          <p:cNvSpPr txBox="1"/>
          <p:nvPr/>
        </p:nvSpPr>
        <p:spPr>
          <a:xfrm>
            <a:off x="5252011" y="1571732"/>
            <a:ext cx="5380768" cy="2954655"/>
          </a:xfrm>
          <a:prstGeom prst="rect">
            <a:avLst/>
          </a:prstGeom>
          <a:noFill/>
        </p:spPr>
        <p:txBody>
          <a:bodyPr wrap="none" rtlCol="0">
            <a:spAutoFit/>
          </a:bodyPr>
          <a:lstStyle/>
          <a:p>
            <a:pPr marL="285750" indent="-285750">
              <a:buFont typeface="Wingdings" panose="05000000000000000000" pitchFamily="2" charset="2"/>
              <a:buChar char="à"/>
            </a:pPr>
            <a:r>
              <a:rPr lang="de-CH" sz="2400" dirty="0">
                <a:sym typeface="Wingdings" panose="05000000000000000000" pitchFamily="2" charset="2"/>
              </a:rPr>
              <a:t> «Jahresprüfung» am </a:t>
            </a:r>
            <a:r>
              <a:rPr lang="de-CH" sz="2400" b="1" dirty="0">
                <a:sym typeface="Wingdings" panose="05000000000000000000" pitchFamily="2" charset="2"/>
              </a:rPr>
              <a:t>Ende des 2. Sem</a:t>
            </a:r>
            <a:r>
              <a:rPr lang="de-CH" sz="2400" dirty="0">
                <a:sym typeface="Wingdings" panose="05000000000000000000" pitchFamily="2" charset="2"/>
              </a:rPr>
              <a:t>.;</a:t>
            </a:r>
          </a:p>
          <a:p>
            <a:r>
              <a:rPr lang="de-CH" sz="2400" dirty="0">
                <a:sym typeface="Wingdings" panose="05000000000000000000" pitchFamily="2" charset="2"/>
              </a:rPr>
              <a:t>1 x Strafrecht (2 Stunden)</a:t>
            </a:r>
          </a:p>
          <a:p>
            <a:r>
              <a:rPr lang="de-CH" sz="2400" dirty="0">
                <a:sym typeface="Wingdings" panose="05000000000000000000" pitchFamily="2" charset="2"/>
              </a:rPr>
              <a:t>1 x </a:t>
            </a:r>
            <a:r>
              <a:rPr lang="de-CH" sz="2400" dirty="0" err="1">
                <a:sym typeface="Wingdings" panose="05000000000000000000" pitchFamily="2" charset="2"/>
              </a:rPr>
              <a:t>Öff</a:t>
            </a:r>
            <a:r>
              <a:rPr lang="de-CH" sz="2400" dirty="0">
                <a:sym typeface="Wingdings" panose="05000000000000000000" pitchFamily="2" charset="2"/>
              </a:rPr>
              <a:t>. Recht (2 Stunden)</a:t>
            </a:r>
          </a:p>
          <a:p>
            <a:r>
              <a:rPr lang="de-CH" sz="2400" dirty="0">
                <a:sym typeface="Wingdings" panose="05000000000000000000" pitchFamily="2" charset="2"/>
              </a:rPr>
              <a:t>1 x Privatrecht (2 Stunden)</a:t>
            </a:r>
          </a:p>
          <a:p>
            <a:endParaRPr lang="de-CH" sz="2400" dirty="0">
              <a:sym typeface="Wingdings" panose="05000000000000000000" pitchFamily="2" charset="2"/>
            </a:endParaRPr>
          </a:p>
          <a:p>
            <a:r>
              <a:rPr lang="de-CH" sz="2400" u="sng" dirty="0">
                <a:sym typeface="Wingdings" panose="05000000000000000000" pitchFamily="2" charset="2"/>
              </a:rPr>
              <a:t>= Einführungsstudium fertig </a:t>
            </a:r>
          </a:p>
          <a:p>
            <a:r>
              <a:rPr lang="de-CH" sz="2400" dirty="0">
                <a:sym typeface="Wingdings" panose="05000000000000000000" pitchFamily="2" charset="2"/>
              </a:rPr>
              <a:t>(Zulassung zum Hauptstudium)</a:t>
            </a:r>
          </a:p>
          <a:p>
            <a:pPr marL="285750" indent="-285750">
              <a:buFont typeface="Wingdings" panose="05000000000000000000" pitchFamily="2" charset="2"/>
              <a:buChar char="à"/>
            </a:pPr>
            <a:endParaRPr lang="de-CH" dirty="0"/>
          </a:p>
        </p:txBody>
      </p:sp>
      <p:sp>
        <p:nvSpPr>
          <p:cNvPr id="25" name="Pfeil nach unten 16"/>
          <p:cNvSpPr/>
          <p:nvPr/>
        </p:nvSpPr>
        <p:spPr>
          <a:xfrm>
            <a:off x="2520565" y="2822439"/>
            <a:ext cx="473725" cy="419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Textfeld 25"/>
          <p:cNvSpPr txBox="1"/>
          <p:nvPr/>
        </p:nvSpPr>
        <p:spPr>
          <a:xfrm>
            <a:off x="882234" y="3394470"/>
            <a:ext cx="3750386"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CH" sz="2800" dirty="0"/>
              <a:t>2. Semester</a:t>
            </a:r>
          </a:p>
        </p:txBody>
      </p:sp>
      <p:sp>
        <p:nvSpPr>
          <p:cNvPr id="23" name="Textfeld 22"/>
          <p:cNvSpPr txBox="1"/>
          <p:nvPr/>
        </p:nvSpPr>
        <p:spPr>
          <a:xfrm>
            <a:off x="633814" y="4677682"/>
            <a:ext cx="11549957" cy="2215991"/>
          </a:xfrm>
          <a:prstGeom prst="rect">
            <a:avLst/>
          </a:prstGeom>
          <a:noFill/>
        </p:spPr>
        <p:txBody>
          <a:bodyPr wrap="none" rtlCol="0">
            <a:spAutoFit/>
          </a:bodyPr>
          <a:lstStyle/>
          <a:p>
            <a:pPr marL="285750" indent="-285750">
              <a:buFont typeface="Wingdings" panose="05000000000000000000" pitchFamily="2" charset="2"/>
              <a:buChar char="à"/>
            </a:pPr>
            <a:r>
              <a:rPr lang="de-CH" sz="2400" dirty="0">
                <a:sym typeface="Wingdings" panose="05000000000000000000" pitchFamily="2" charset="2"/>
              </a:rPr>
              <a:t> Einführungsprüfung kann bei ungenügender Leistung </a:t>
            </a:r>
            <a:r>
              <a:rPr lang="de-CH" sz="2400" i="1" dirty="0">
                <a:sym typeface="Wingdings" panose="05000000000000000000" pitchFamily="2" charset="2"/>
              </a:rPr>
              <a:t>einmal</a:t>
            </a:r>
            <a:r>
              <a:rPr lang="de-CH" sz="2400" dirty="0">
                <a:sym typeface="Wingdings" panose="05000000000000000000" pitchFamily="2" charset="2"/>
              </a:rPr>
              <a:t> im gleichen Sommer</a:t>
            </a:r>
          </a:p>
          <a:p>
            <a:r>
              <a:rPr lang="de-CH" sz="2400" dirty="0">
                <a:sym typeface="Wingdings" panose="05000000000000000000" pitchFamily="2" charset="2"/>
              </a:rPr>
              <a:t>wiederholt werden. </a:t>
            </a:r>
          </a:p>
          <a:p>
            <a:endParaRPr lang="de-CH" sz="2400" dirty="0">
              <a:sym typeface="Wingdings" panose="05000000000000000000" pitchFamily="2" charset="2"/>
            </a:endParaRPr>
          </a:p>
          <a:p>
            <a:r>
              <a:rPr lang="de-CH" sz="2400" dirty="0">
                <a:sym typeface="Wingdings" panose="05000000000000000000" pitchFamily="2" charset="2"/>
              </a:rPr>
              <a:t> Im Jus-Studium kann ganz allgemein jede ungenügende Leistung NUR einmal wiederholt </a:t>
            </a:r>
            <a:br>
              <a:rPr lang="de-CH" sz="2400" dirty="0">
                <a:sym typeface="Wingdings" panose="05000000000000000000" pitchFamily="2" charset="2"/>
              </a:rPr>
            </a:br>
            <a:r>
              <a:rPr lang="de-CH" sz="2400" dirty="0">
                <a:sym typeface="Wingdings" panose="05000000000000000000" pitchFamily="2" charset="2"/>
              </a:rPr>
              <a:t>werden!</a:t>
            </a:r>
          </a:p>
          <a:p>
            <a:pPr marL="285750" indent="-285750">
              <a:buFont typeface="Wingdings" panose="05000000000000000000" pitchFamily="2" charset="2"/>
              <a:buChar char="à"/>
            </a:pPr>
            <a:endParaRPr lang="de-CH" dirty="0"/>
          </a:p>
        </p:txBody>
      </p:sp>
    </p:spTree>
    <p:extLst>
      <p:ext uri="{BB962C8B-B14F-4D97-AF65-F5344CB8AC3E}">
        <p14:creationId xmlns:p14="http://schemas.microsoft.com/office/powerpoint/2010/main" val="256523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1.4 Prüfungen</a:t>
            </a:r>
          </a:p>
        </p:txBody>
      </p:sp>
      <p:sp>
        <p:nvSpPr>
          <p:cNvPr id="5" name="Textfeld 4"/>
          <p:cNvSpPr txBox="1"/>
          <p:nvPr/>
        </p:nvSpPr>
        <p:spPr>
          <a:xfrm>
            <a:off x="6411818" y="2327134"/>
            <a:ext cx="389042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CH" sz="2800" dirty="0"/>
              <a:t>3. Semester</a:t>
            </a:r>
          </a:p>
        </p:txBody>
      </p:sp>
      <p:sp>
        <p:nvSpPr>
          <p:cNvPr id="10" name="Textfeld 9"/>
          <p:cNvSpPr txBox="1"/>
          <p:nvPr/>
        </p:nvSpPr>
        <p:spPr>
          <a:xfrm>
            <a:off x="6411818" y="3394470"/>
            <a:ext cx="389042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CH" sz="2800" dirty="0"/>
              <a:t>4. Semester</a:t>
            </a:r>
          </a:p>
        </p:txBody>
      </p:sp>
      <p:sp>
        <p:nvSpPr>
          <p:cNvPr id="11" name="Textfeld 10"/>
          <p:cNvSpPr txBox="1"/>
          <p:nvPr/>
        </p:nvSpPr>
        <p:spPr>
          <a:xfrm>
            <a:off x="6411818" y="4475098"/>
            <a:ext cx="389042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CH" sz="2800" dirty="0"/>
              <a:t>5. Semester</a:t>
            </a:r>
          </a:p>
        </p:txBody>
      </p:sp>
      <p:sp>
        <p:nvSpPr>
          <p:cNvPr id="17" name="Pfeil nach unten 16"/>
          <p:cNvSpPr/>
          <p:nvPr/>
        </p:nvSpPr>
        <p:spPr>
          <a:xfrm>
            <a:off x="8036801" y="2857677"/>
            <a:ext cx="473725" cy="419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Pfeil nach unten 17"/>
          <p:cNvSpPr/>
          <p:nvPr/>
        </p:nvSpPr>
        <p:spPr>
          <a:xfrm>
            <a:off x="8036801" y="3925904"/>
            <a:ext cx="473725" cy="419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Pfeil nach unten 18"/>
          <p:cNvSpPr/>
          <p:nvPr/>
        </p:nvSpPr>
        <p:spPr>
          <a:xfrm>
            <a:off x="8036801" y="4996908"/>
            <a:ext cx="473725" cy="419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Textfeld 20"/>
          <p:cNvSpPr txBox="1"/>
          <p:nvPr/>
        </p:nvSpPr>
        <p:spPr>
          <a:xfrm>
            <a:off x="6987093" y="1573456"/>
            <a:ext cx="2573140" cy="584775"/>
          </a:xfrm>
          <a:prstGeom prst="rect">
            <a:avLst/>
          </a:prstGeom>
          <a:noFill/>
        </p:spPr>
        <p:txBody>
          <a:bodyPr wrap="none" rtlCol="0">
            <a:spAutoFit/>
          </a:bodyPr>
          <a:lstStyle/>
          <a:p>
            <a:r>
              <a:rPr lang="de-CH" sz="3200" dirty="0"/>
              <a:t>Hauptstudium</a:t>
            </a:r>
          </a:p>
        </p:txBody>
      </p:sp>
      <p:sp>
        <p:nvSpPr>
          <p:cNvPr id="24" name="Foliennummernplatzhalter 23"/>
          <p:cNvSpPr>
            <a:spLocks noGrp="1"/>
          </p:cNvSpPr>
          <p:nvPr>
            <p:ph type="sldNum" sz="quarter" idx="12"/>
          </p:nvPr>
        </p:nvSpPr>
        <p:spPr/>
        <p:txBody>
          <a:bodyPr/>
          <a:lstStyle/>
          <a:p>
            <a:fld id="{28A9B543-3911-46CC-B039-3875CA6229A6}" type="slidenum">
              <a:rPr lang="de-CH" smtClean="0"/>
              <a:t>14</a:t>
            </a:fld>
            <a:endParaRPr lang="de-CH"/>
          </a:p>
        </p:txBody>
      </p:sp>
      <p:sp>
        <p:nvSpPr>
          <p:cNvPr id="27" name="Textfeld 26"/>
          <p:cNvSpPr txBox="1"/>
          <p:nvPr/>
        </p:nvSpPr>
        <p:spPr>
          <a:xfrm>
            <a:off x="1115032" y="1542399"/>
            <a:ext cx="4785435" cy="5539978"/>
          </a:xfrm>
          <a:prstGeom prst="rect">
            <a:avLst/>
          </a:prstGeom>
          <a:noFill/>
        </p:spPr>
        <p:txBody>
          <a:bodyPr wrap="square" rtlCol="0">
            <a:spAutoFit/>
          </a:bodyPr>
          <a:lstStyle/>
          <a:p>
            <a:pPr marL="285750" indent="-285750">
              <a:buFont typeface="Wingdings" panose="05000000000000000000" pitchFamily="2" charset="2"/>
              <a:buChar char="à"/>
            </a:pPr>
            <a:r>
              <a:rPr lang="de-CH" sz="2400" dirty="0">
                <a:sym typeface="Wingdings" panose="05000000000000000000" pitchFamily="2" charset="2"/>
              </a:rPr>
              <a:t> </a:t>
            </a:r>
            <a:r>
              <a:rPr lang="de-CH" sz="2400" b="1" dirty="0">
                <a:sym typeface="Wingdings" panose="05000000000000000000" pitchFamily="2" charset="2"/>
              </a:rPr>
              <a:t>Frei </a:t>
            </a:r>
            <a:r>
              <a:rPr lang="de-CH" sz="2400" b="1" dirty="0" err="1">
                <a:sym typeface="Wingdings" panose="05000000000000000000" pitchFamily="2" charset="2"/>
              </a:rPr>
              <a:t>einteilbare</a:t>
            </a:r>
            <a:r>
              <a:rPr lang="de-CH" sz="2400" b="1" dirty="0">
                <a:sym typeface="Wingdings" panose="05000000000000000000" pitchFamily="2" charset="2"/>
              </a:rPr>
              <a:t> </a:t>
            </a:r>
            <a:r>
              <a:rPr lang="de-CH" sz="2400" dirty="0">
                <a:sym typeface="Wingdings" panose="05000000000000000000" pitchFamily="2" charset="2"/>
              </a:rPr>
              <a:t>Leistungen; </a:t>
            </a:r>
          </a:p>
          <a:p>
            <a:r>
              <a:rPr lang="de-CH" sz="2400" dirty="0">
                <a:sym typeface="Wingdings" panose="05000000000000000000" pitchFamily="2" charset="2"/>
              </a:rPr>
              <a:t>2 x Grundlagenfach (Je 2 Stunden)</a:t>
            </a:r>
          </a:p>
          <a:p>
            <a:r>
              <a:rPr lang="de-CH" sz="2400" dirty="0">
                <a:sym typeface="Wingdings" panose="05000000000000000000" pitchFamily="2" charset="2"/>
              </a:rPr>
              <a:t>1 x Wirtschaftsrecht (4 Stunden)</a:t>
            </a:r>
          </a:p>
          <a:p>
            <a:r>
              <a:rPr lang="de-CH" sz="2400" dirty="0">
                <a:sym typeface="Wingdings" panose="05000000000000000000" pitchFamily="2" charset="2"/>
              </a:rPr>
              <a:t>1 x Strafrecht (5 Stunden)</a:t>
            </a:r>
          </a:p>
          <a:p>
            <a:r>
              <a:rPr lang="de-CH" sz="2400" dirty="0">
                <a:sym typeface="Wingdings" panose="05000000000000000000" pitchFamily="2" charset="2"/>
              </a:rPr>
              <a:t>1 x Öffentliches Recht (5 Stunden)</a:t>
            </a:r>
          </a:p>
          <a:p>
            <a:r>
              <a:rPr lang="de-CH" sz="2400" dirty="0">
                <a:sym typeface="Wingdings" panose="05000000000000000000" pitchFamily="2" charset="2"/>
              </a:rPr>
              <a:t>1 x Privatrecht (5 Stunden)</a:t>
            </a:r>
          </a:p>
          <a:p>
            <a:pPr marL="285750" indent="-285750">
              <a:buFont typeface="Wingdings" panose="05000000000000000000" pitchFamily="2" charset="2"/>
              <a:buChar char="à"/>
            </a:pPr>
            <a:endParaRPr lang="de-CH" sz="2400" dirty="0">
              <a:sym typeface="Wingdings" panose="05000000000000000000" pitchFamily="2" charset="2"/>
            </a:endParaRPr>
          </a:p>
          <a:p>
            <a:r>
              <a:rPr lang="de-CH" sz="2400" dirty="0">
                <a:sym typeface="Wingdings" panose="05000000000000000000" pitchFamily="2" charset="2"/>
              </a:rPr>
              <a:t>KEINE Bachelorarbeit, aber </a:t>
            </a:r>
            <a:br>
              <a:rPr lang="de-CH" sz="2400" dirty="0">
                <a:sym typeface="Wingdings" panose="05000000000000000000" pitchFamily="2" charset="2"/>
              </a:rPr>
            </a:br>
            <a:r>
              <a:rPr lang="de-CH" sz="2400" dirty="0">
                <a:sym typeface="Wingdings" panose="05000000000000000000" pitchFamily="2" charset="2"/>
              </a:rPr>
              <a:t>je 2 x Falllösungen</a:t>
            </a:r>
          </a:p>
          <a:p>
            <a:endParaRPr lang="de-CH" sz="2400" dirty="0">
              <a:sym typeface="Wingdings" panose="05000000000000000000" pitchFamily="2" charset="2"/>
            </a:endParaRPr>
          </a:p>
          <a:p>
            <a:r>
              <a:rPr lang="de-CH" sz="2400" dirty="0">
                <a:sym typeface="Wingdings" panose="05000000000000000000" pitchFamily="2" charset="2"/>
              </a:rPr>
              <a:t>1 x Seminararbeit</a:t>
            </a:r>
          </a:p>
          <a:p>
            <a:pPr marL="285750" indent="-285750">
              <a:buFont typeface="Wingdings" panose="05000000000000000000" pitchFamily="2" charset="2"/>
              <a:buChar char="à"/>
            </a:pPr>
            <a:endParaRPr lang="de-CH" sz="2400" dirty="0">
              <a:sym typeface="Wingdings" panose="05000000000000000000" pitchFamily="2" charset="2"/>
            </a:endParaRPr>
          </a:p>
          <a:p>
            <a:r>
              <a:rPr lang="de-CH" sz="2400" u="sng" dirty="0">
                <a:sym typeface="Wingdings" panose="05000000000000000000" pitchFamily="2" charset="2"/>
              </a:rPr>
              <a:t>= Hauptstudium fertig</a:t>
            </a:r>
          </a:p>
          <a:p>
            <a:r>
              <a:rPr lang="de-CH" sz="2400" dirty="0">
                <a:sym typeface="Wingdings" panose="05000000000000000000" pitchFamily="2" charset="2"/>
              </a:rPr>
              <a:t>(Bachelor fertig)</a:t>
            </a:r>
          </a:p>
          <a:p>
            <a:pPr marL="285750" indent="-285750">
              <a:buFont typeface="Wingdings" panose="05000000000000000000" pitchFamily="2" charset="2"/>
              <a:buChar char="à"/>
            </a:pPr>
            <a:endParaRPr lang="de-CH" dirty="0"/>
          </a:p>
        </p:txBody>
      </p:sp>
      <p:sp>
        <p:nvSpPr>
          <p:cNvPr id="16" name="Textfeld 15"/>
          <p:cNvSpPr txBox="1"/>
          <p:nvPr/>
        </p:nvSpPr>
        <p:spPr>
          <a:xfrm>
            <a:off x="6411818" y="5555726"/>
            <a:ext cx="389042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CH" sz="2800" dirty="0"/>
              <a:t>6. Semester und ev. mehr</a:t>
            </a:r>
          </a:p>
        </p:txBody>
      </p:sp>
    </p:spTree>
    <p:extLst>
      <p:ext uri="{BB962C8B-B14F-4D97-AF65-F5344CB8AC3E}">
        <p14:creationId xmlns:p14="http://schemas.microsoft.com/office/powerpoint/2010/main" val="84788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1.4 Prüfungen</a:t>
            </a:r>
          </a:p>
        </p:txBody>
      </p:sp>
      <p:sp>
        <p:nvSpPr>
          <p:cNvPr id="3" name="Inhaltsplatzhalter 2"/>
          <p:cNvSpPr>
            <a:spLocks noGrp="1"/>
          </p:cNvSpPr>
          <p:nvPr>
            <p:ph idx="1"/>
          </p:nvPr>
        </p:nvSpPr>
        <p:spPr>
          <a:xfrm>
            <a:off x="838199" y="1690688"/>
            <a:ext cx="11000233" cy="5030787"/>
          </a:xfrm>
        </p:spPr>
        <p:txBody>
          <a:bodyPr>
            <a:normAutofit/>
          </a:bodyPr>
          <a:lstStyle/>
          <a:p>
            <a:pPr marL="0" indent="0">
              <a:buNone/>
            </a:pPr>
            <a:r>
              <a:rPr lang="de-CH" b="1" dirty="0"/>
              <a:t>Prüfungsstoff:</a:t>
            </a:r>
            <a:br>
              <a:rPr lang="de-CH" dirty="0"/>
            </a:br>
            <a:endParaRPr lang="de-CH" dirty="0">
              <a:solidFill>
                <a:schemeClr val="accent2"/>
              </a:solidFill>
              <a:sym typeface="Wingdings" panose="05000000000000000000" pitchFamily="2" charset="2"/>
            </a:endParaRPr>
          </a:p>
          <a:p>
            <a:pPr>
              <a:buFont typeface="Wingdings" panose="05000000000000000000" pitchFamily="2" charset="2"/>
              <a:buChar char="à"/>
            </a:pPr>
            <a:r>
              <a:rPr lang="de-CH" dirty="0">
                <a:sym typeface="Wingdings" panose="05000000000000000000" pitchFamily="2" charset="2"/>
              </a:rPr>
              <a:t> KEINE Mathematik (Einziges Studium an der Universität Bern ohne Mathematik)</a:t>
            </a:r>
          </a:p>
          <a:p>
            <a:pPr>
              <a:buFont typeface="Wingdings" panose="05000000000000000000" pitchFamily="2" charset="2"/>
              <a:buChar char="à"/>
            </a:pPr>
            <a:r>
              <a:rPr lang="de-CH" dirty="0">
                <a:sym typeface="Wingdings" panose="05000000000000000000" pitchFamily="2" charset="2"/>
              </a:rPr>
              <a:t> Das Erlernen juristischer Formulierungen, Denkweisen und Schlussfolgerungen steht im Vordergrund (Logik statt Mathematik)  </a:t>
            </a:r>
          </a:p>
          <a:p>
            <a:pPr>
              <a:buFont typeface="Wingdings" panose="05000000000000000000" pitchFamily="2" charset="2"/>
              <a:buChar char="à"/>
            </a:pPr>
            <a:r>
              <a:rPr lang="de-CH" dirty="0">
                <a:sym typeface="Wingdings" panose="05000000000000000000" pitchFamily="2" charset="2"/>
              </a:rPr>
              <a:t> KEIN Multiple Choice (ausser wenige Ausnahmen)</a:t>
            </a:r>
          </a:p>
          <a:p>
            <a:pPr>
              <a:buFont typeface="Wingdings" panose="05000000000000000000" pitchFamily="2" charset="2"/>
              <a:buChar char="à"/>
            </a:pPr>
            <a:r>
              <a:rPr lang="de-CH" dirty="0">
                <a:sym typeface="Wingdings" panose="05000000000000000000" pitchFamily="2" charset="2"/>
              </a:rPr>
              <a:t> KEINE mündlichen Prüfungen (ausser wenige Ausnahmen im Master)</a:t>
            </a:r>
          </a:p>
          <a:p>
            <a:pPr>
              <a:buFont typeface="Wingdings" panose="05000000000000000000" pitchFamily="2" charset="2"/>
              <a:buChar char="à"/>
            </a:pPr>
            <a:r>
              <a:rPr lang="de-CH" dirty="0">
                <a:sym typeface="Wingdings" panose="05000000000000000000" pitchFamily="2" charset="2"/>
              </a:rPr>
              <a:t> Vergleichbar mit dem Schreiben von Aufsätzen</a:t>
            </a:r>
          </a:p>
          <a:p>
            <a:pPr>
              <a:buFont typeface="Wingdings" panose="05000000000000000000" pitchFamily="2" charset="2"/>
              <a:buChar char="à"/>
            </a:pPr>
            <a:r>
              <a:rPr lang="de-CH" dirty="0">
                <a:sym typeface="Wingdings" panose="05000000000000000000" pitchFamily="2" charset="2"/>
              </a:rPr>
              <a:t> z.T. viel auswendig Lernen</a:t>
            </a:r>
          </a:p>
        </p:txBody>
      </p:sp>
      <p:sp>
        <p:nvSpPr>
          <p:cNvPr id="4" name="Foliennummernplatzhalter 3"/>
          <p:cNvSpPr>
            <a:spLocks noGrp="1"/>
          </p:cNvSpPr>
          <p:nvPr>
            <p:ph type="sldNum" sz="quarter" idx="12"/>
          </p:nvPr>
        </p:nvSpPr>
        <p:spPr/>
        <p:txBody>
          <a:bodyPr/>
          <a:lstStyle/>
          <a:p>
            <a:fld id="{28A9B543-3911-46CC-B039-3875CA6229A6}" type="slidenum">
              <a:rPr lang="de-CH" smtClean="0"/>
              <a:t>15</a:t>
            </a:fld>
            <a:endParaRPr lang="de-CH"/>
          </a:p>
        </p:txBody>
      </p:sp>
    </p:spTree>
    <p:extLst>
      <p:ext uri="{BB962C8B-B14F-4D97-AF65-F5344CB8AC3E}">
        <p14:creationId xmlns:p14="http://schemas.microsoft.com/office/powerpoint/2010/main" val="820675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1.4 Prüfungen</a:t>
            </a:r>
          </a:p>
        </p:txBody>
      </p:sp>
      <p:sp>
        <p:nvSpPr>
          <p:cNvPr id="3" name="Inhaltsplatzhalter 2"/>
          <p:cNvSpPr>
            <a:spLocks noGrp="1"/>
          </p:cNvSpPr>
          <p:nvPr>
            <p:ph idx="1"/>
          </p:nvPr>
        </p:nvSpPr>
        <p:spPr>
          <a:xfrm>
            <a:off x="838199" y="1690688"/>
            <a:ext cx="11000233" cy="5030787"/>
          </a:xfrm>
        </p:spPr>
        <p:txBody>
          <a:bodyPr>
            <a:normAutofit/>
          </a:bodyPr>
          <a:lstStyle/>
          <a:p>
            <a:pPr marL="0" indent="0">
              <a:buNone/>
            </a:pPr>
            <a:r>
              <a:rPr lang="de-CH" b="1" dirty="0"/>
              <a:t>Voraussetzungen für das Bestehen (Rite):</a:t>
            </a:r>
            <a:br>
              <a:rPr lang="de-CH" dirty="0"/>
            </a:br>
            <a:endParaRPr lang="de-CH" dirty="0">
              <a:solidFill>
                <a:schemeClr val="accent2"/>
              </a:solidFill>
              <a:sym typeface="Wingdings" panose="05000000000000000000" pitchFamily="2" charset="2"/>
            </a:endParaRPr>
          </a:p>
          <a:p>
            <a:pPr>
              <a:buFont typeface="Wingdings" panose="05000000000000000000" pitchFamily="2" charset="2"/>
              <a:buChar char="à"/>
            </a:pPr>
            <a:r>
              <a:rPr lang="de-CH" dirty="0">
                <a:sym typeface="Wingdings" panose="05000000000000000000" pitchFamily="2" charset="2"/>
              </a:rPr>
              <a:t> </a:t>
            </a:r>
            <a:r>
              <a:rPr lang="de-CH" u="sng" dirty="0">
                <a:sym typeface="Wingdings" panose="05000000000000000000" pitchFamily="2" charset="2"/>
              </a:rPr>
              <a:t>Prüfung im Einführungsstudium</a:t>
            </a:r>
            <a:r>
              <a:rPr lang="de-CH" dirty="0">
                <a:sym typeface="Wingdings" panose="05000000000000000000" pitchFamily="2" charset="2"/>
              </a:rPr>
              <a:t>;</a:t>
            </a:r>
          </a:p>
          <a:p>
            <a:pPr marL="0" indent="0">
              <a:buNone/>
            </a:pPr>
            <a:r>
              <a:rPr lang="de-CH" dirty="0">
                <a:sym typeface="Wingdings" panose="05000000000000000000" pitchFamily="2" charset="2"/>
              </a:rPr>
              <a:t>- Notendurchschnitt von 4.0</a:t>
            </a:r>
          </a:p>
          <a:p>
            <a:pPr marL="0" indent="0">
              <a:buNone/>
            </a:pPr>
            <a:r>
              <a:rPr lang="de-CH" dirty="0">
                <a:sym typeface="Wingdings" panose="05000000000000000000" pitchFamily="2" charset="2"/>
              </a:rPr>
              <a:t>- Nicht mehr als EINE ungenügende Note</a:t>
            </a:r>
          </a:p>
          <a:p>
            <a:pPr marL="0" indent="0">
              <a:buNone/>
            </a:pPr>
            <a:endParaRPr lang="de-CH" dirty="0">
              <a:sym typeface="Wingdings" panose="05000000000000000000" pitchFamily="2" charset="2"/>
            </a:endParaRPr>
          </a:p>
          <a:p>
            <a:pPr>
              <a:buFont typeface="Wingdings" panose="05000000000000000000" pitchFamily="2" charset="2"/>
              <a:buChar char="à"/>
            </a:pPr>
            <a:r>
              <a:rPr lang="de-CH" dirty="0">
                <a:sym typeface="Wingdings" panose="05000000000000000000" pitchFamily="2" charset="2"/>
              </a:rPr>
              <a:t> </a:t>
            </a:r>
            <a:r>
              <a:rPr lang="de-CH" u="sng" dirty="0">
                <a:sym typeface="Wingdings" panose="05000000000000000000" pitchFamily="2" charset="2"/>
              </a:rPr>
              <a:t>Prüfungen im Hauptstudium</a:t>
            </a:r>
            <a:r>
              <a:rPr lang="de-CH" dirty="0">
                <a:sym typeface="Wingdings" panose="05000000000000000000" pitchFamily="2" charset="2"/>
              </a:rPr>
              <a:t>;</a:t>
            </a:r>
          </a:p>
          <a:p>
            <a:pPr marL="0" indent="0">
              <a:buNone/>
            </a:pPr>
            <a:r>
              <a:rPr lang="de-CH" dirty="0">
                <a:sym typeface="Wingdings" panose="05000000000000000000" pitchFamily="2" charset="2"/>
              </a:rPr>
              <a:t>- Notendurchschnitt von 4.0</a:t>
            </a:r>
          </a:p>
          <a:p>
            <a:pPr marL="0" indent="0">
              <a:buNone/>
            </a:pPr>
            <a:r>
              <a:rPr lang="de-CH" dirty="0">
                <a:sym typeface="Wingdings" panose="05000000000000000000" pitchFamily="2" charset="2"/>
              </a:rPr>
              <a:t>- Nicht mehr als ZWEI ungenügende Noten</a:t>
            </a:r>
          </a:p>
        </p:txBody>
      </p:sp>
      <p:sp>
        <p:nvSpPr>
          <p:cNvPr id="4" name="Foliennummernplatzhalter 3"/>
          <p:cNvSpPr>
            <a:spLocks noGrp="1"/>
          </p:cNvSpPr>
          <p:nvPr>
            <p:ph type="sldNum" sz="quarter" idx="12"/>
          </p:nvPr>
        </p:nvSpPr>
        <p:spPr/>
        <p:txBody>
          <a:bodyPr/>
          <a:lstStyle/>
          <a:p>
            <a:fld id="{28A9B543-3911-46CC-B039-3875CA6229A6}" type="slidenum">
              <a:rPr lang="de-CH" smtClean="0"/>
              <a:t>16</a:t>
            </a:fld>
            <a:endParaRPr lang="de-CH"/>
          </a:p>
        </p:txBody>
      </p:sp>
    </p:spTree>
    <p:extLst>
      <p:ext uri="{BB962C8B-B14F-4D97-AF65-F5344CB8AC3E}">
        <p14:creationId xmlns:p14="http://schemas.microsoft.com/office/powerpoint/2010/main" val="84928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1.5 Wohnen in Bern</a:t>
            </a:r>
          </a:p>
        </p:txBody>
      </p:sp>
      <p:sp>
        <p:nvSpPr>
          <p:cNvPr id="3" name="Inhaltsplatzhalter 2"/>
          <p:cNvSpPr>
            <a:spLocks noGrp="1"/>
          </p:cNvSpPr>
          <p:nvPr>
            <p:ph idx="1"/>
          </p:nvPr>
        </p:nvSpPr>
        <p:spPr>
          <a:xfrm>
            <a:off x="838199" y="1690688"/>
            <a:ext cx="11000233" cy="5030787"/>
          </a:xfrm>
        </p:spPr>
        <p:txBody>
          <a:bodyPr>
            <a:normAutofit/>
          </a:bodyPr>
          <a:lstStyle/>
          <a:p>
            <a:pPr>
              <a:buFont typeface="Wingdings" panose="05000000000000000000" pitchFamily="2" charset="2"/>
              <a:buChar char="v"/>
            </a:pPr>
            <a:r>
              <a:rPr lang="de-CH" dirty="0">
                <a:sym typeface="Wingdings" panose="05000000000000000000" pitchFamily="2" charset="2"/>
              </a:rPr>
              <a:t> Eher teuer, obschon Ausnahmen gut möglich sind (Wohnungsmangel in der Stadt Bern: Kapazität an leerstehenden Wohnungen ist gering)</a:t>
            </a:r>
          </a:p>
          <a:p>
            <a:pPr>
              <a:buFont typeface="Wingdings" panose="05000000000000000000" pitchFamily="2" charset="2"/>
              <a:buChar char="v"/>
            </a:pPr>
            <a:r>
              <a:rPr lang="de-CH" dirty="0">
                <a:sym typeface="Wingdings" panose="05000000000000000000" pitchFamily="2" charset="2"/>
              </a:rPr>
              <a:t> Auch hier: Früh mit der Suche beginnen!</a:t>
            </a:r>
          </a:p>
          <a:p>
            <a:pPr>
              <a:buFont typeface="Wingdings" panose="05000000000000000000" pitchFamily="2" charset="2"/>
              <a:buChar char="v"/>
            </a:pPr>
            <a:r>
              <a:rPr lang="de-CH" dirty="0">
                <a:sym typeface="Wingdings" panose="05000000000000000000" pitchFamily="2" charset="2"/>
              </a:rPr>
              <a:t> Empfehlenswert ist die Gründung einer Wohngemeinschaft (Achtung Haftung!) oder das Wohnen in einer Agglomeration mit guten, öffentlichen Verbindungen in die Stadt Bern</a:t>
            </a:r>
          </a:p>
          <a:p>
            <a:pPr>
              <a:buFont typeface="Wingdings" panose="05000000000000000000" pitchFamily="2" charset="2"/>
              <a:buChar char="v"/>
            </a:pPr>
            <a:r>
              <a:rPr lang="de-CH" dirty="0">
                <a:sym typeface="Wingdings" panose="05000000000000000000" pitchFamily="2" charset="2"/>
              </a:rPr>
              <a:t> Kosten:</a:t>
            </a:r>
          </a:p>
          <a:p>
            <a:pPr>
              <a:buFontTx/>
              <a:buChar char="-"/>
            </a:pPr>
            <a:r>
              <a:rPr lang="de-CH" dirty="0">
                <a:sym typeface="Wingdings" panose="05000000000000000000" pitchFamily="2" charset="2"/>
              </a:rPr>
              <a:t>Wohngemeinschaft: 	</a:t>
            </a:r>
            <a:r>
              <a:rPr lang="de-CH" i="1" dirty="0">
                <a:sym typeface="Wingdings" panose="05000000000000000000" pitchFamily="2" charset="2"/>
              </a:rPr>
              <a:t>~ 450 bis 800 CHF</a:t>
            </a:r>
          </a:p>
          <a:p>
            <a:pPr>
              <a:buFontTx/>
              <a:buChar char="-"/>
            </a:pPr>
            <a:r>
              <a:rPr lang="de-CH" dirty="0">
                <a:sym typeface="Wingdings" panose="05000000000000000000" pitchFamily="2" charset="2"/>
              </a:rPr>
              <a:t>1/1.5 Zimmerwohnung 	</a:t>
            </a:r>
            <a:r>
              <a:rPr lang="de-CH" i="1" dirty="0">
                <a:sym typeface="Wingdings" panose="05000000000000000000" pitchFamily="2" charset="2"/>
              </a:rPr>
              <a:t>~ 700 bis 1000 CHF</a:t>
            </a:r>
          </a:p>
        </p:txBody>
      </p:sp>
      <p:sp>
        <p:nvSpPr>
          <p:cNvPr id="4" name="Foliennummernplatzhalter 3"/>
          <p:cNvSpPr>
            <a:spLocks noGrp="1"/>
          </p:cNvSpPr>
          <p:nvPr>
            <p:ph type="sldNum" sz="quarter" idx="12"/>
          </p:nvPr>
        </p:nvSpPr>
        <p:spPr/>
        <p:txBody>
          <a:bodyPr/>
          <a:lstStyle/>
          <a:p>
            <a:fld id="{28A9B543-3911-46CC-B039-3875CA6229A6}" type="slidenum">
              <a:rPr lang="de-CH" smtClean="0"/>
              <a:t>17</a:t>
            </a:fld>
            <a:endParaRPr lang="de-CH"/>
          </a:p>
        </p:txBody>
      </p:sp>
      <p:pic>
        <p:nvPicPr>
          <p:cNvPr id="9218" name="Picture 2" descr="Bildergebnis für b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239" y="4206081"/>
            <a:ext cx="4160194" cy="2336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570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1.5 Verbindungen und Fachvereine</a:t>
            </a:r>
          </a:p>
        </p:txBody>
      </p:sp>
      <p:sp>
        <p:nvSpPr>
          <p:cNvPr id="3" name="Inhaltsplatzhalter 2"/>
          <p:cNvSpPr>
            <a:spLocks noGrp="1"/>
          </p:cNvSpPr>
          <p:nvPr>
            <p:ph idx="1"/>
          </p:nvPr>
        </p:nvSpPr>
        <p:spPr>
          <a:xfrm>
            <a:off x="838199" y="1690688"/>
            <a:ext cx="11000233" cy="5030787"/>
          </a:xfrm>
        </p:spPr>
        <p:txBody>
          <a:bodyPr>
            <a:normAutofit/>
          </a:bodyPr>
          <a:lstStyle/>
          <a:p>
            <a:pPr>
              <a:buFont typeface="Wingdings" panose="05000000000000000000" pitchFamily="2" charset="2"/>
              <a:buChar char="v"/>
            </a:pPr>
            <a:r>
              <a:rPr lang="de-CH" dirty="0">
                <a:sym typeface="Wingdings" panose="05000000000000000000" pitchFamily="2" charset="2"/>
              </a:rPr>
              <a:t> Wichtigster Fachverein: SUB Universität Bern</a:t>
            </a:r>
          </a:p>
          <a:p>
            <a:pPr marL="0" indent="0">
              <a:buNone/>
            </a:pPr>
            <a:r>
              <a:rPr lang="de-CH" dirty="0">
                <a:sym typeface="Wingdings" panose="05000000000000000000" pitchFamily="2" charset="2"/>
              </a:rPr>
              <a:t>- </a:t>
            </a:r>
            <a:r>
              <a:rPr lang="de-CH" dirty="0" err="1">
                <a:sym typeface="Wingdings" panose="05000000000000000000" pitchFamily="2" charset="2"/>
              </a:rPr>
              <a:t>StudentInnenschaft</a:t>
            </a:r>
            <a:r>
              <a:rPr lang="de-CH" dirty="0">
                <a:sym typeface="Wingdings" panose="05000000000000000000" pitchFamily="2" charset="2"/>
              </a:rPr>
              <a:t> der Universität Bern</a:t>
            </a:r>
          </a:p>
          <a:p>
            <a:pPr>
              <a:buFontTx/>
              <a:buChar char="-"/>
            </a:pPr>
            <a:r>
              <a:rPr lang="de-CH" dirty="0">
                <a:sym typeface="Wingdings" panose="05000000000000000000" pitchFamily="2" charset="2"/>
              </a:rPr>
              <a:t>Studentenvertretungen und gesellige Anlässe</a:t>
            </a:r>
          </a:p>
          <a:p>
            <a:pPr>
              <a:buFontTx/>
              <a:buChar char="-"/>
            </a:pPr>
            <a:r>
              <a:rPr lang="de-CH" dirty="0">
                <a:sym typeface="Wingdings" panose="05000000000000000000" pitchFamily="2" charset="2"/>
              </a:rPr>
              <a:t>Wohnungsvermittlung</a:t>
            </a:r>
          </a:p>
          <a:p>
            <a:pPr marL="0" indent="0">
              <a:buNone/>
            </a:pPr>
            <a:endParaRPr lang="de-CH" dirty="0">
              <a:sym typeface="Wingdings" panose="05000000000000000000" pitchFamily="2" charset="2"/>
            </a:endParaRPr>
          </a:p>
          <a:p>
            <a:pPr>
              <a:buFont typeface="Wingdings" panose="05000000000000000000" pitchFamily="2" charset="2"/>
              <a:buChar char="v"/>
            </a:pPr>
            <a:r>
              <a:rPr lang="de-CH" dirty="0">
                <a:sym typeface="Wingdings" panose="05000000000000000000" pitchFamily="2" charset="2"/>
              </a:rPr>
              <a:t> Fachschaft Rechtswissenschaften</a:t>
            </a:r>
          </a:p>
          <a:p>
            <a:pPr>
              <a:buFontTx/>
              <a:buChar char="-"/>
            </a:pPr>
            <a:r>
              <a:rPr lang="de-CH" dirty="0">
                <a:sym typeface="Wingdings" panose="05000000000000000000" pitchFamily="2" charset="2"/>
              </a:rPr>
              <a:t>Vertretung der Jus-Studenten und gesellige Anlässe </a:t>
            </a:r>
          </a:p>
        </p:txBody>
      </p:sp>
      <p:sp>
        <p:nvSpPr>
          <p:cNvPr id="4" name="Foliennummernplatzhalter 3"/>
          <p:cNvSpPr>
            <a:spLocks noGrp="1"/>
          </p:cNvSpPr>
          <p:nvPr>
            <p:ph type="sldNum" sz="quarter" idx="12"/>
          </p:nvPr>
        </p:nvSpPr>
        <p:spPr/>
        <p:txBody>
          <a:bodyPr/>
          <a:lstStyle/>
          <a:p>
            <a:fld id="{28A9B543-3911-46CC-B039-3875CA6229A6}" type="slidenum">
              <a:rPr lang="de-CH" smtClean="0"/>
              <a:t>18</a:t>
            </a:fld>
            <a:endParaRPr lang="de-CH"/>
          </a:p>
        </p:txBody>
      </p:sp>
    </p:spTree>
    <p:extLst>
      <p:ext uri="{BB962C8B-B14F-4D97-AF65-F5344CB8AC3E}">
        <p14:creationId xmlns:p14="http://schemas.microsoft.com/office/powerpoint/2010/main" val="240345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8475617" cy="1325563"/>
          </a:xfrm>
        </p:spPr>
        <p:txBody>
          <a:bodyPr/>
          <a:lstStyle/>
          <a:p>
            <a:r>
              <a:rPr lang="de-CH" dirty="0"/>
              <a:t>1.5 Verbindungen und Fachvereine</a:t>
            </a:r>
          </a:p>
        </p:txBody>
      </p:sp>
      <p:sp>
        <p:nvSpPr>
          <p:cNvPr id="3" name="Inhaltsplatzhalter 2"/>
          <p:cNvSpPr>
            <a:spLocks noGrp="1"/>
          </p:cNvSpPr>
          <p:nvPr>
            <p:ph idx="1"/>
          </p:nvPr>
        </p:nvSpPr>
        <p:spPr>
          <a:xfrm>
            <a:off x="838200" y="1690688"/>
            <a:ext cx="4831080" cy="5030787"/>
          </a:xfrm>
        </p:spPr>
        <p:txBody>
          <a:bodyPr>
            <a:normAutofit/>
          </a:bodyPr>
          <a:lstStyle/>
          <a:p>
            <a:pPr>
              <a:buFont typeface="Wingdings" panose="05000000000000000000" pitchFamily="2" charset="2"/>
              <a:buChar char="v"/>
            </a:pPr>
            <a:r>
              <a:rPr lang="de-CH" dirty="0">
                <a:sym typeface="Wingdings" panose="05000000000000000000" pitchFamily="2" charset="2"/>
              </a:rPr>
              <a:t> </a:t>
            </a:r>
            <a:r>
              <a:rPr lang="de-CH" u="sng" dirty="0" err="1">
                <a:sym typeface="Wingdings" panose="05000000000000000000" pitchFamily="2" charset="2"/>
              </a:rPr>
              <a:t>StVer</a:t>
            </a:r>
            <a:r>
              <a:rPr lang="de-CH" u="sng" dirty="0">
                <a:sym typeface="Wingdings" panose="05000000000000000000" pitchFamily="2" charset="2"/>
              </a:rPr>
              <a:t> Verbindungen Bern</a:t>
            </a:r>
            <a:r>
              <a:rPr lang="de-CH" dirty="0">
                <a:sym typeface="Wingdings" panose="05000000000000000000" pitchFamily="2" charset="2"/>
              </a:rPr>
              <a:t>:</a:t>
            </a:r>
          </a:p>
          <a:p>
            <a:pPr>
              <a:buFontTx/>
              <a:buChar char="-"/>
            </a:pPr>
            <a:r>
              <a:rPr lang="de-CH" dirty="0" err="1">
                <a:sym typeface="Wingdings" panose="05000000000000000000" pitchFamily="2" charset="2"/>
              </a:rPr>
              <a:t>Burgundia</a:t>
            </a:r>
            <a:r>
              <a:rPr lang="de-CH" dirty="0">
                <a:sym typeface="Wingdings" panose="05000000000000000000" pitchFamily="2" charset="2"/>
              </a:rPr>
              <a:t> (Block)</a:t>
            </a:r>
          </a:p>
          <a:p>
            <a:pPr>
              <a:buFontTx/>
              <a:buChar char="-"/>
            </a:pPr>
            <a:r>
              <a:rPr lang="de-CH" dirty="0" err="1">
                <a:sym typeface="Wingdings" panose="05000000000000000000" pitchFamily="2" charset="2"/>
              </a:rPr>
              <a:t>Berchtoldia</a:t>
            </a:r>
            <a:r>
              <a:rPr lang="de-CH" dirty="0">
                <a:sym typeface="Wingdings" panose="05000000000000000000" pitchFamily="2" charset="2"/>
              </a:rPr>
              <a:t> (Reform)</a:t>
            </a:r>
          </a:p>
          <a:p>
            <a:pPr marL="0" indent="0">
              <a:buNone/>
            </a:pPr>
            <a:endParaRPr lang="de-CH" dirty="0">
              <a:sym typeface="Wingdings" panose="05000000000000000000" pitchFamily="2" charset="2"/>
            </a:endParaRPr>
          </a:p>
        </p:txBody>
      </p:sp>
      <p:sp>
        <p:nvSpPr>
          <p:cNvPr id="4" name="Foliennummernplatzhalter 3"/>
          <p:cNvSpPr>
            <a:spLocks noGrp="1"/>
          </p:cNvSpPr>
          <p:nvPr>
            <p:ph type="sldNum" sz="quarter" idx="12"/>
          </p:nvPr>
        </p:nvSpPr>
        <p:spPr/>
        <p:txBody>
          <a:bodyPr/>
          <a:lstStyle/>
          <a:p>
            <a:fld id="{28A9B543-3911-46CC-B039-3875CA6229A6}" type="slidenum">
              <a:rPr lang="de-CH" smtClean="0"/>
              <a:t>19</a:t>
            </a:fld>
            <a:endParaRPr lang="de-CH"/>
          </a:p>
        </p:txBody>
      </p:sp>
      <p:sp>
        <p:nvSpPr>
          <p:cNvPr id="6" name="Inhaltsplatzhalter 2"/>
          <p:cNvSpPr txBox="1">
            <a:spLocks/>
          </p:cNvSpPr>
          <p:nvPr/>
        </p:nvSpPr>
        <p:spPr>
          <a:xfrm>
            <a:off x="5928359" y="1690688"/>
            <a:ext cx="6076407" cy="516731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de-CH" dirty="0">
                <a:sym typeface="Wingdings" panose="05000000000000000000" pitchFamily="2" charset="2"/>
              </a:rPr>
              <a:t> </a:t>
            </a:r>
            <a:r>
              <a:rPr lang="de-CH" u="sng" dirty="0">
                <a:sym typeface="Wingdings" panose="05000000000000000000" pitchFamily="2" charset="2"/>
              </a:rPr>
              <a:t>NICHT-</a:t>
            </a:r>
            <a:r>
              <a:rPr lang="de-CH" u="sng" dirty="0" err="1">
                <a:sym typeface="Wingdings" panose="05000000000000000000" pitchFamily="2" charset="2"/>
              </a:rPr>
              <a:t>StVer</a:t>
            </a:r>
            <a:r>
              <a:rPr lang="de-CH" u="sng" dirty="0">
                <a:sym typeface="Wingdings" panose="05000000000000000000" pitchFamily="2" charset="2"/>
              </a:rPr>
              <a:t> Verbindungen Bern</a:t>
            </a:r>
            <a:r>
              <a:rPr lang="de-CH" dirty="0">
                <a:sym typeface="Wingdings" panose="05000000000000000000" pitchFamily="2" charset="2"/>
              </a:rPr>
              <a:t>:</a:t>
            </a:r>
          </a:p>
          <a:p>
            <a:pPr>
              <a:buFontTx/>
              <a:buChar char="-"/>
            </a:pPr>
            <a:r>
              <a:rPr lang="de-CH" dirty="0" err="1">
                <a:sym typeface="Wingdings" panose="05000000000000000000" pitchFamily="2" charset="2"/>
              </a:rPr>
              <a:t>Zofingia</a:t>
            </a:r>
            <a:r>
              <a:rPr lang="de-CH" dirty="0">
                <a:sym typeface="Wingdings" panose="05000000000000000000" pitchFamily="2" charset="2"/>
              </a:rPr>
              <a:t> (Reine Männerverbindung)</a:t>
            </a:r>
          </a:p>
          <a:p>
            <a:pPr>
              <a:buFontTx/>
              <a:buChar char="-"/>
            </a:pPr>
            <a:r>
              <a:rPr lang="de-CH" dirty="0" err="1">
                <a:sym typeface="Wingdings" panose="05000000000000000000" pitchFamily="2" charset="2"/>
              </a:rPr>
              <a:t>Arkania</a:t>
            </a:r>
            <a:r>
              <a:rPr lang="de-CH" dirty="0">
                <a:sym typeface="Wingdings" panose="05000000000000000000" pitchFamily="2" charset="2"/>
              </a:rPr>
              <a:t> (Gemischt)</a:t>
            </a:r>
          </a:p>
          <a:p>
            <a:pPr>
              <a:buFontTx/>
              <a:buChar char="-"/>
            </a:pPr>
            <a:r>
              <a:rPr lang="de-CH" dirty="0" err="1">
                <a:sym typeface="Wingdings" panose="05000000000000000000" pitchFamily="2" charset="2"/>
              </a:rPr>
              <a:t>Auroria</a:t>
            </a:r>
            <a:r>
              <a:rPr lang="de-CH" dirty="0">
                <a:sym typeface="Wingdings" panose="05000000000000000000" pitchFamily="2" charset="2"/>
              </a:rPr>
              <a:t> (Reine Frauenverbindung)</a:t>
            </a:r>
          </a:p>
          <a:p>
            <a:pPr>
              <a:buFontTx/>
              <a:buChar char="-"/>
            </a:pPr>
            <a:r>
              <a:rPr lang="de-CH" dirty="0">
                <a:sym typeface="Wingdings" panose="05000000000000000000" pitchFamily="2" charset="2"/>
              </a:rPr>
              <a:t>Berner Singstudenten (Reine Männerverbindung)</a:t>
            </a:r>
          </a:p>
          <a:p>
            <a:pPr>
              <a:buFontTx/>
              <a:buChar char="-"/>
            </a:pPr>
            <a:r>
              <a:rPr lang="de-CH" dirty="0">
                <a:sym typeface="Wingdings" panose="05000000000000000000" pitchFamily="2" charset="2"/>
              </a:rPr>
              <a:t>Berna </a:t>
            </a:r>
            <a:r>
              <a:rPr lang="de-CH" dirty="0" err="1">
                <a:sym typeface="Wingdings" panose="05000000000000000000" pitchFamily="2" charset="2"/>
              </a:rPr>
              <a:t>Bernensis</a:t>
            </a:r>
            <a:r>
              <a:rPr lang="de-CH" dirty="0">
                <a:sym typeface="Wingdings" panose="05000000000000000000" pitchFamily="2" charset="2"/>
              </a:rPr>
              <a:t> (Reine Männerverbindung)</a:t>
            </a:r>
          </a:p>
          <a:p>
            <a:pPr>
              <a:buFontTx/>
              <a:buChar char="-"/>
            </a:pPr>
            <a:r>
              <a:rPr lang="de-CH" dirty="0">
                <a:sym typeface="Wingdings" panose="05000000000000000000" pitchFamily="2" charset="2"/>
              </a:rPr>
              <a:t>Helvetia (Schlagend)</a:t>
            </a:r>
          </a:p>
          <a:p>
            <a:pPr>
              <a:buFontTx/>
              <a:buChar char="-"/>
            </a:pPr>
            <a:r>
              <a:rPr lang="de-CH" dirty="0">
                <a:sym typeface="Wingdings" panose="05000000000000000000" pitchFamily="2" charset="2"/>
              </a:rPr>
              <a:t>Concordia (Jus-Studenten-Verbindung)</a:t>
            </a:r>
          </a:p>
          <a:p>
            <a:pPr>
              <a:buFontTx/>
              <a:buChar char="-"/>
            </a:pPr>
            <a:r>
              <a:rPr lang="de-CH" i="1" dirty="0">
                <a:sym typeface="Wingdings" panose="05000000000000000000" pitchFamily="2" charset="2"/>
              </a:rPr>
              <a:t>Freistudenten?</a:t>
            </a:r>
          </a:p>
          <a:p>
            <a:pPr>
              <a:buFontTx/>
              <a:buChar char="-"/>
            </a:pPr>
            <a:r>
              <a:rPr lang="de-CH" i="1" dirty="0" err="1">
                <a:sym typeface="Wingdings" panose="05000000000000000000" pitchFamily="2" charset="2"/>
              </a:rPr>
              <a:t>Halleriana</a:t>
            </a:r>
            <a:r>
              <a:rPr lang="de-CH" i="1" dirty="0">
                <a:sym typeface="Wingdings" panose="05000000000000000000" pitchFamily="2" charset="2"/>
              </a:rPr>
              <a:t> </a:t>
            </a:r>
            <a:r>
              <a:rPr lang="de-CH" i="1" dirty="0" err="1">
                <a:sym typeface="Wingdings" panose="05000000000000000000" pitchFamily="2" charset="2"/>
              </a:rPr>
              <a:t>Bernensis</a:t>
            </a:r>
            <a:r>
              <a:rPr lang="de-CH" i="1" dirty="0">
                <a:sym typeface="Wingdings" panose="05000000000000000000" pitchFamily="2" charset="2"/>
              </a:rPr>
              <a:t>?</a:t>
            </a:r>
          </a:p>
          <a:p>
            <a:pPr>
              <a:buFontTx/>
              <a:buChar char="-"/>
            </a:pPr>
            <a:r>
              <a:rPr lang="de-CH" i="1" dirty="0">
                <a:sym typeface="Wingdings" panose="05000000000000000000" pitchFamily="2" charset="2"/>
              </a:rPr>
              <a:t>Akademische Turnerschaft </a:t>
            </a:r>
            <a:r>
              <a:rPr lang="de-CH" i="1" dirty="0" err="1">
                <a:sym typeface="Wingdings" panose="05000000000000000000" pitchFamily="2" charset="2"/>
              </a:rPr>
              <a:t>Rhenania</a:t>
            </a:r>
            <a:r>
              <a:rPr lang="de-CH" i="1" dirty="0">
                <a:sym typeface="Wingdings" panose="05000000000000000000" pitchFamily="2" charset="2"/>
              </a:rPr>
              <a:t>?</a:t>
            </a:r>
          </a:p>
          <a:p>
            <a:pPr>
              <a:buFontTx/>
              <a:buChar char="-"/>
            </a:pPr>
            <a:r>
              <a:rPr lang="de-CH" i="1" dirty="0">
                <a:sym typeface="Wingdings" panose="05000000000000000000" pitchFamily="2" charset="2"/>
              </a:rPr>
              <a:t>Stella </a:t>
            </a:r>
            <a:r>
              <a:rPr lang="de-CH" i="1" dirty="0" err="1">
                <a:sym typeface="Wingdings" panose="05000000000000000000" pitchFamily="2" charset="2"/>
              </a:rPr>
              <a:t>Bernensis</a:t>
            </a:r>
            <a:r>
              <a:rPr lang="de-CH" i="1" dirty="0">
                <a:sym typeface="Wingdings" panose="05000000000000000000" pitchFamily="2" charset="2"/>
              </a:rPr>
              <a:t>?</a:t>
            </a:r>
          </a:p>
          <a:p>
            <a:pPr>
              <a:buFontTx/>
              <a:buChar char="-"/>
            </a:pPr>
            <a:r>
              <a:rPr lang="de-CH" i="1" dirty="0" err="1">
                <a:sym typeface="Wingdings" panose="05000000000000000000" pitchFamily="2" charset="2"/>
              </a:rPr>
              <a:t>Zähringia</a:t>
            </a:r>
            <a:r>
              <a:rPr lang="de-CH" i="1" dirty="0">
                <a:sym typeface="Wingdings" panose="05000000000000000000" pitchFamily="2" charset="2"/>
              </a:rPr>
              <a:t> </a:t>
            </a:r>
            <a:r>
              <a:rPr lang="de-CH" i="1" dirty="0" err="1">
                <a:sym typeface="Wingdings" panose="05000000000000000000" pitchFamily="2" charset="2"/>
              </a:rPr>
              <a:t>Bernensis</a:t>
            </a:r>
            <a:r>
              <a:rPr lang="de-CH" i="1" dirty="0">
                <a:sym typeface="Wingdings" panose="05000000000000000000" pitchFamily="2" charset="2"/>
              </a:rPr>
              <a:t>? </a:t>
            </a:r>
          </a:p>
        </p:txBody>
      </p:sp>
      <p:pic>
        <p:nvPicPr>
          <p:cNvPr id="11266" name="Picture 2" descr="Bildergebnis für vere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8393" y="3523851"/>
            <a:ext cx="3288846" cy="283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39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latin typeface="+mn-lt"/>
              </a:rPr>
              <a:t>Übersicht </a:t>
            </a:r>
          </a:p>
        </p:txBody>
      </p:sp>
      <p:sp>
        <p:nvSpPr>
          <p:cNvPr id="3" name="Inhaltsplatzhalter 2"/>
          <p:cNvSpPr>
            <a:spLocks noGrp="1"/>
          </p:cNvSpPr>
          <p:nvPr>
            <p:ph idx="1"/>
          </p:nvPr>
        </p:nvSpPr>
        <p:spPr/>
        <p:txBody>
          <a:bodyPr>
            <a:normAutofit/>
          </a:bodyPr>
          <a:lstStyle/>
          <a:p>
            <a:r>
              <a:rPr lang="de-CH" sz="3200" dirty="0"/>
              <a:t>1.1 Bachelorstudiengang und Master im Ausblick</a:t>
            </a:r>
          </a:p>
          <a:p>
            <a:r>
              <a:rPr lang="de-CH" sz="3200" dirty="0"/>
              <a:t>1.2 Anmeldung zum Studium</a:t>
            </a:r>
          </a:p>
          <a:p>
            <a:r>
              <a:rPr lang="de-CH" sz="3200" dirty="0"/>
              <a:t>1.3 Studienalltag (Stundenpläne?)</a:t>
            </a:r>
          </a:p>
          <a:p>
            <a:r>
              <a:rPr lang="de-CH" sz="3200" dirty="0"/>
              <a:t>1.4 Prüfungen</a:t>
            </a:r>
          </a:p>
          <a:p>
            <a:r>
              <a:rPr lang="de-CH" sz="3200" dirty="0"/>
              <a:t>1.5 Wohnen in Bern</a:t>
            </a:r>
          </a:p>
          <a:p>
            <a:r>
              <a:rPr lang="de-CH" sz="3200" dirty="0"/>
              <a:t>1.6 Verbindungen und Fachvereine in Bern</a:t>
            </a:r>
          </a:p>
          <a:p>
            <a:r>
              <a:rPr lang="de-CH" sz="3200" dirty="0"/>
              <a:t>Fragen</a:t>
            </a:r>
          </a:p>
          <a:p>
            <a:endParaRPr lang="de-CH" dirty="0"/>
          </a:p>
          <a:p>
            <a:endParaRPr lang="de-CH" dirty="0"/>
          </a:p>
        </p:txBody>
      </p:sp>
      <p:sp>
        <p:nvSpPr>
          <p:cNvPr id="4" name="Foliennummernplatzhalter 3"/>
          <p:cNvSpPr>
            <a:spLocks noGrp="1"/>
          </p:cNvSpPr>
          <p:nvPr>
            <p:ph type="sldNum" sz="quarter" idx="12"/>
          </p:nvPr>
        </p:nvSpPr>
        <p:spPr/>
        <p:txBody>
          <a:bodyPr/>
          <a:lstStyle/>
          <a:p>
            <a:fld id="{28A9B543-3911-46CC-B039-3875CA6229A6}" type="slidenum">
              <a:rPr lang="de-CH" smtClean="0"/>
              <a:t>2</a:t>
            </a:fld>
            <a:endParaRPr lang="de-CH"/>
          </a:p>
        </p:txBody>
      </p:sp>
    </p:spTree>
    <p:extLst>
      <p:ext uri="{BB962C8B-B14F-4D97-AF65-F5344CB8AC3E}">
        <p14:creationId xmlns:p14="http://schemas.microsoft.com/office/powerpoint/2010/main" val="917068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Fragen </a:t>
            </a:r>
          </a:p>
        </p:txBody>
      </p:sp>
      <p:sp>
        <p:nvSpPr>
          <p:cNvPr id="4" name="Foliennummernplatzhalter 3"/>
          <p:cNvSpPr>
            <a:spLocks noGrp="1"/>
          </p:cNvSpPr>
          <p:nvPr>
            <p:ph type="sldNum" sz="quarter" idx="12"/>
          </p:nvPr>
        </p:nvSpPr>
        <p:spPr/>
        <p:txBody>
          <a:bodyPr/>
          <a:lstStyle/>
          <a:p>
            <a:fld id="{28A9B543-3911-46CC-B039-3875CA6229A6}" type="slidenum">
              <a:rPr lang="de-CH" smtClean="0"/>
              <a:t>20</a:t>
            </a:fld>
            <a:endParaRPr lang="de-CH"/>
          </a:p>
        </p:txBody>
      </p:sp>
      <p:pic>
        <p:nvPicPr>
          <p:cNvPr id="1026" name="Picture 2" descr="Bildergebnis für fr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169" y="1690688"/>
            <a:ext cx="4665662" cy="466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20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1.1 Der Bachelor </a:t>
            </a:r>
            <a:r>
              <a:rPr lang="de-CH" dirty="0" err="1"/>
              <a:t>of</a:t>
            </a:r>
            <a:r>
              <a:rPr lang="de-CH" dirty="0"/>
              <a:t> Law</a:t>
            </a:r>
          </a:p>
        </p:txBody>
      </p:sp>
      <p:sp>
        <p:nvSpPr>
          <p:cNvPr id="3" name="Inhaltsplatzhalter 2"/>
          <p:cNvSpPr>
            <a:spLocks noGrp="1"/>
          </p:cNvSpPr>
          <p:nvPr>
            <p:ph idx="1"/>
          </p:nvPr>
        </p:nvSpPr>
        <p:spPr>
          <a:xfrm>
            <a:off x="838199" y="1690688"/>
            <a:ext cx="11000233" cy="5030787"/>
          </a:xfrm>
        </p:spPr>
        <p:txBody>
          <a:bodyPr>
            <a:normAutofit/>
          </a:bodyPr>
          <a:lstStyle/>
          <a:p>
            <a:pPr marL="0" indent="0">
              <a:buNone/>
            </a:pPr>
            <a:r>
              <a:rPr lang="de-CH" b="1" dirty="0"/>
              <a:t>Basisinformationen</a:t>
            </a:r>
            <a:r>
              <a:rPr lang="de-CH" dirty="0"/>
              <a:t>:</a:t>
            </a:r>
            <a:br>
              <a:rPr lang="de-CH" dirty="0"/>
            </a:br>
            <a:endParaRPr lang="de-CH" dirty="0">
              <a:solidFill>
                <a:schemeClr val="accent2"/>
              </a:solidFill>
              <a:sym typeface="Wingdings" panose="05000000000000000000" pitchFamily="2" charset="2"/>
            </a:endParaRPr>
          </a:p>
          <a:p>
            <a:pPr>
              <a:buFont typeface="Wingdings" panose="05000000000000000000" pitchFamily="2" charset="2"/>
              <a:buChar char="à"/>
            </a:pPr>
            <a:r>
              <a:rPr lang="de-CH" dirty="0">
                <a:sym typeface="Wingdings" panose="05000000000000000000" pitchFamily="2" charset="2"/>
              </a:rPr>
              <a:t> Monostudium (KEINE Major und Minor-Aufteilung)</a:t>
            </a:r>
          </a:p>
          <a:p>
            <a:pPr>
              <a:buFont typeface="Wingdings" panose="05000000000000000000" pitchFamily="2" charset="2"/>
              <a:buChar char="à"/>
            </a:pPr>
            <a:r>
              <a:rPr lang="de-CH" dirty="0">
                <a:sym typeface="Wingdings" panose="05000000000000000000" pitchFamily="2" charset="2"/>
              </a:rPr>
              <a:t> </a:t>
            </a:r>
            <a:r>
              <a:rPr lang="de-CH" u="sng" dirty="0">
                <a:sym typeface="Wingdings" panose="05000000000000000000" pitchFamily="2" charset="2"/>
              </a:rPr>
              <a:t>Allerdings:</a:t>
            </a:r>
            <a:r>
              <a:rPr lang="de-CH" dirty="0">
                <a:sym typeface="Wingdings" panose="05000000000000000000" pitchFamily="2" charset="2"/>
              </a:rPr>
              <a:t> </a:t>
            </a:r>
            <a:r>
              <a:rPr lang="de-CH" dirty="0" err="1">
                <a:sym typeface="Wingdings" panose="05000000000000000000" pitchFamily="2" charset="2"/>
              </a:rPr>
              <a:t>Minorangebote</a:t>
            </a:r>
            <a:r>
              <a:rPr lang="de-CH" dirty="0">
                <a:sym typeface="Wingdings" panose="05000000000000000000" pitchFamily="2" charset="2"/>
              </a:rPr>
              <a:t> für andere Studiengänge (Bspw. Strafrecht)</a:t>
            </a:r>
          </a:p>
          <a:p>
            <a:pPr>
              <a:buFont typeface="Wingdings" panose="05000000000000000000" pitchFamily="2" charset="2"/>
              <a:buChar char="à"/>
            </a:pPr>
            <a:r>
              <a:rPr lang="de-CH" dirty="0">
                <a:sym typeface="Wingdings" panose="05000000000000000000" pitchFamily="2" charset="2"/>
              </a:rPr>
              <a:t> 180 ECTS-Punkte</a:t>
            </a:r>
          </a:p>
          <a:p>
            <a:pPr>
              <a:buFont typeface="Wingdings" panose="05000000000000000000" pitchFamily="2" charset="2"/>
              <a:buChar char="à"/>
            </a:pPr>
            <a:r>
              <a:rPr lang="de-CH" dirty="0">
                <a:sym typeface="Wingdings" panose="05000000000000000000" pitchFamily="2" charset="2"/>
              </a:rPr>
              <a:t> Studiendauer; 6 Semester (Faktisch meist länger)</a:t>
            </a:r>
          </a:p>
          <a:p>
            <a:pPr marL="0" indent="0">
              <a:buNone/>
            </a:pPr>
            <a:r>
              <a:rPr lang="de-CH" dirty="0">
                <a:sym typeface="Wingdings" panose="05000000000000000000" pitchFamily="2" charset="2"/>
              </a:rPr>
              <a:t>	- 2 Semester Einführungsstudium</a:t>
            </a:r>
          </a:p>
          <a:p>
            <a:pPr marL="0" indent="0">
              <a:buNone/>
            </a:pPr>
            <a:r>
              <a:rPr lang="de-CH" dirty="0">
                <a:sym typeface="Wingdings" panose="05000000000000000000" pitchFamily="2" charset="2"/>
              </a:rPr>
              <a:t>	- 4 Semester Hauptstudium</a:t>
            </a:r>
          </a:p>
          <a:p>
            <a:pPr>
              <a:buFont typeface="Wingdings" panose="05000000000000000000" pitchFamily="2" charset="2"/>
              <a:buChar char="à"/>
            </a:pPr>
            <a:r>
              <a:rPr lang="de-CH" dirty="0">
                <a:sym typeface="Wingdings" panose="05000000000000000000" pitchFamily="2" charset="2"/>
              </a:rPr>
              <a:t> Unterrichtssprache; NUR Deutsch</a:t>
            </a:r>
          </a:p>
          <a:p>
            <a:pPr>
              <a:buFont typeface="Wingdings" panose="05000000000000000000" pitchFamily="2" charset="2"/>
              <a:buChar char="à"/>
            </a:pPr>
            <a:r>
              <a:rPr lang="de-CH" dirty="0">
                <a:sym typeface="Wingdings" panose="05000000000000000000" pitchFamily="2" charset="2"/>
              </a:rPr>
              <a:t> Studienbeginn; NUR Herbstsemester</a:t>
            </a:r>
          </a:p>
        </p:txBody>
      </p:sp>
      <p:sp>
        <p:nvSpPr>
          <p:cNvPr id="4" name="Foliennummernplatzhalter 3"/>
          <p:cNvSpPr>
            <a:spLocks noGrp="1"/>
          </p:cNvSpPr>
          <p:nvPr>
            <p:ph type="sldNum" sz="quarter" idx="12"/>
          </p:nvPr>
        </p:nvSpPr>
        <p:spPr/>
        <p:txBody>
          <a:bodyPr/>
          <a:lstStyle/>
          <a:p>
            <a:fld id="{28A9B543-3911-46CC-B039-3875CA6229A6}" type="slidenum">
              <a:rPr lang="de-CH" smtClean="0"/>
              <a:t>3</a:t>
            </a:fld>
            <a:endParaRPr lang="de-CH"/>
          </a:p>
        </p:txBody>
      </p:sp>
      <p:sp>
        <p:nvSpPr>
          <p:cNvPr id="13" name="Textfeld 12"/>
          <p:cNvSpPr txBox="1"/>
          <p:nvPr/>
        </p:nvSpPr>
        <p:spPr>
          <a:xfrm>
            <a:off x="7010453" y="5571285"/>
            <a:ext cx="2046522" cy="369332"/>
          </a:xfrm>
          <a:prstGeom prst="rect">
            <a:avLst/>
          </a:prstGeom>
          <a:noFill/>
        </p:spPr>
        <p:txBody>
          <a:bodyPr wrap="none" rtlCol="0">
            <a:spAutoFit/>
          </a:bodyPr>
          <a:lstStyle/>
          <a:p>
            <a:r>
              <a:rPr lang="de-CH" b="1" dirty="0">
                <a:solidFill>
                  <a:schemeClr val="bg1"/>
                </a:solidFill>
              </a:rPr>
              <a:t>Prüfen des Gesuchs</a:t>
            </a:r>
          </a:p>
        </p:txBody>
      </p:sp>
      <p:pic>
        <p:nvPicPr>
          <p:cNvPr id="3074" name="Picture 2" descr="Studieren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4423293"/>
            <a:ext cx="3227832" cy="215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74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1.1 Der Bachelor </a:t>
            </a:r>
            <a:r>
              <a:rPr lang="de-CH" dirty="0" err="1"/>
              <a:t>of</a:t>
            </a:r>
            <a:r>
              <a:rPr lang="de-CH" dirty="0"/>
              <a:t> Law</a:t>
            </a:r>
          </a:p>
        </p:txBody>
      </p:sp>
      <p:sp>
        <p:nvSpPr>
          <p:cNvPr id="3" name="Inhaltsplatzhalter 2"/>
          <p:cNvSpPr>
            <a:spLocks noGrp="1"/>
          </p:cNvSpPr>
          <p:nvPr>
            <p:ph idx="1"/>
          </p:nvPr>
        </p:nvSpPr>
        <p:spPr>
          <a:xfrm>
            <a:off x="838199" y="1825625"/>
            <a:ext cx="11000233" cy="4351338"/>
          </a:xfrm>
        </p:spPr>
        <p:txBody>
          <a:bodyPr>
            <a:noAutofit/>
          </a:bodyPr>
          <a:lstStyle/>
          <a:p>
            <a:pPr marL="0" indent="0">
              <a:buNone/>
            </a:pPr>
            <a:r>
              <a:rPr lang="de-CH" sz="3200" dirty="0"/>
              <a:t>Universität Bern; «Das Bachelorstudium vermittelt in den ersten beiden Semestern eine Einführung in die […] relevanten Rechtsgebiete Privatrecht, Strafrecht und Öffentliches Recht. Das </a:t>
            </a:r>
            <a:r>
              <a:rPr lang="de-CH" sz="3200" b="1" dirty="0"/>
              <a:t>Einführungsstudium</a:t>
            </a:r>
            <a:r>
              <a:rPr lang="de-CH" sz="3200" dirty="0"/>
              <a:t> dient der Eignungsabklärung. Es wird nach dem zweiten Semester mit einer Gesamtprüfung, bestehend aus drei Fachprüfungen, abgeschlossen. Das </a:t>
            </a:r>
            <a:r>
              <a:rPr lang="de-CH" sz="3200" b="1" dirty="0"/>
              <a:t>Hauptstudium</a:t>
            </a:r>
            <a:r>
              <a:rPr lang="de-CH" sz="3200" dirty="0"/>
              <a:t> dient der Vertiefung des erworbenen Wissens. […] Die Studierenden […] haben damit Gelegenheit, das juristische Denken und Formulieren zu üben. </a:t>
            </a:r>
            <a:r>
              <a:rPr lang="de-CH" sz="3200" b="1" dirty="0"/>
              <a:t>Der Studienplan ist klar strukturiert und bietet kaum Wahlmöglichkeiten</a:t>
            </a:r>
            <a:r>
              <a:rPr lang="de-CH" sz="3200" dirty="0"/>
              <a:t>.»</a:t>
            </a:r>
          </a:p>
        </p:txBody>
      </p:sp>
      <p:sp>
        <p:nvSpPr>
          <p:cNvPr id="4" name="Foliennummernplatzhalter 3"/>
          <p:cNvSpPr>
            <a:spLocks noGrp="1"/>
          </p:cNvSpPr>
          <p:nvPr>
            <p:ph type="sldNum" sz="quarter" idx="12"/>
          </p:nvPr>
        </p:nvSpPr>
        <p:spPr/>
        <p:txBody>
          <a:bodyPr/>
          <a:lstStyle/>
          <a:p>
            <a:fld id="{28A9B543-3911-46CC-B039-3875CA6229A6}" type="slidenum">
              <a:rPr lang="de-CH" smtClean="0"/>
              <a:t>4</a:t>
            </a:fld>
            <a:endParaRPr lang="de-CH"/>
          </a:p>
        </p:txBody>
      </p:sp>
    </p:spTree>
    <p:extLst>
      <p:ext uri="{BB962C8B-B14F-4D97-AF65-F5344CB8AC3E}">
        <p14:creationId xmlns:p14="http://schemas.microsoft.com/office/powerpoint/2010/main" val="8741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1.1 Der Bachelor </a:t>
            </a:r>
            <a:r>
              <a:rPr lang="de-CH" dirty="0" err="1"/>
              <a:t>of</a:t>
            </a:r>
            <a:r>
              <a:rPr lang="de-CH" dirty="0"/>
              <a:t> Law</a:t>
            </a:r>
          </a:p>
        </p:txBody>
      </p:sp>
      <p:sp>
        <p:nvSpPr>
          <p:cNvPr id="5" name="Textfeld 4"/>
          <p:cNvSpPr txBox="1"/>
          <p:nvPr/>
        </p:nvSpPr>
        <p:spPr>
          <a:xfrm>
            <a:off x="6411818" y="2327134"/>
            <a:ext cx="389042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CH" sz="2800" dirty="0"/>
              <a:t>3. Semester</a:t>
            </a:r>
          </a:p>
        </p:txBody>
      </p:sp>
      <p:sp>
        <p:nvSpPr>
          <p:cNvPr id="10" name="Textfeld 9"/>
          <p:cNvSpPr txBox="1"/>
          <p:nvPr/>
        </p:nvSpPr>
        <p:spPr>
          <a:xfrm>
            <a:off x="6411818" y="3394470"/>
            <a:ext cx="389042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CH" sz="2800" dirty="0"/>
              <a:t>4. Semester</a:t>
            </a:r>
          </a:p>
        </p:txBody>
      </p:sp>
      <p:sp>
        <p:nvSpPr>
          <p:cNvPr id="11" name="Textfeld 10"/>
          <p:cNvSpPr txBox="1"/>
          <p:nvPr/>
        </p:nvSpPr>
        <p:spPr>
          <a:xfrm>
            <a:off x="6411818" y="4475098"/>
            <a:ext cx="389042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CH" sz="2800" dirty="0"/>
              <a:t>5. Semester</a:t>
            </a:r>
          </a:p>
        </p:txBody>
      </p:sp>
      <p:sp>
        <p:nvSpPr>
          <p:cNvPr id="17" name="Pfeil nach unten 16"/>
          <p:cNvSpPr/>
          <p:nvPr/>
        </p:nvSpPr>
        <p:spPr>
          <a:xfrm>
            <a:off x="8036801" y="2857677"/>
            <a:ext cx="473725" cy="419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Pfeil nach unten 17"/>
          <p:cNvSpPr/>
          <p:nvPr/>
        </p:nvSpPr>
        <p:spPr>
          <a:xfrm>
            <a:off x="8036801" y="3925904"/>
            <a:ext cx="473725" cy="419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Pfeil nach unten 18"/>
          <p:cNvSpPr/>
          <p:nvPr/>
        </p:nvSpPr>
        <p:spPr>
          <a:xfrm>
            <a:off x="8036801" y="4996908"/>
            <a:ext cx="473725" cy="419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Textfeld 19"/>
          <p:cNvSpPr txBox="1"/>
          <p:nvPr/>
        </p:nvSpPr>
        <p:spPr>
          <a:xfrm>
            <a:off x="882236" y="2307802"/>
            <a:ext cx="3750386"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CH" sz="2800" dirty="0"/>
              <a:t>1. Semester</a:t>
            </a:r>
          </a:p>
        </p:txBody>
      </p:sp>
      <p:sp>
        <p:nvSpPr>
          <p:cNvPr id="21" name="Textfeld 20"/>
          <p:cNvSpPr txBox="1"/>
          <p:nvPr/>
        </p:nvSpPr>
        <p:spPr>
          <a:xfrm>
            <a:off x="6987093" y="1573456"/>
            <a:ext cx="2573140" cy="584775"/>
          </a:xfrm>
          <a:prstGeom prst="rect">
            <a:avLst/>
          </a:prstGeom>
          <a:noFill/>
        </p:spPr>
        <p:txBody>
          <a:bodyPr wrap="none" rtlCol="0">
            <a:spAutoFit/>
          </a:bodyPr>
          <a:lstStyle/>
          <a:p>
            <a:r>
              <a:rPr lang="de-CH" sz="3200" dirty="0"/>
              <a:t>Hauptstudium</a:t>
            </a:r>
          </a:p>
        </p:txBody>
      </p:sp>
      <p:sp>
        <p:nvSpPr>
          <p:cNvPr id="22" name="Textfeld 21"/>
          <p:cNvSpPr txBox="1"/>
          <p:nvPr/>
        </p:nvSpPr>
        <p:spPr>
          <a:xfrm>
            <a:off x="983866" y="1571732"/>
            <a:ext cx="3547125" cy="584775"/>
          </a:xfrm>
          <a:prstGeom prst="rect">
            <a:avLst/>
          </a:prstGeom>
          <a:noFill/>
        </p:spPr>
        <p:txBody>
          <a:bodyPr wrap="none" rtlCol="0">
            <a:spAutoFit/>
          </a:bodyPr>
          <a:lstStyle/>
          <a:p>
            <a:r>
              <a:rPr lang="de-CH" sz="3200" dirty="0"/>
              <a:t>Einführungsstudium</a:t>
            </a:r>
          </a:p>
        </p:txBody>
      </p:sp>
      <p:sp>
        <p:nvSpPr>
          <p:cNvPr id="24" name="Foliennummernplatzhalter 23"/>
          <p:cNvSpPr>
            <a:spLocks noGrp="1"/>
          </p:cNvSpPr>
          <p:nvPr>
            <p:ph type="sldNum" sz="quarter" idx="12"/>
          </p:nvPr>
        </p:nvSpPr>
        <p:spPr/>
        <p:txBody>
          <a:bodyPr/>
          <a:lstStyle/>
          <a:p>
            <a:fld id="{28A9B543-3911-46CC-B039-3875CA6229A6}" type="slidenum">
              <a:rPr lang="de-CH" smtClean="0"/>
              <a:t>5</a:t>
            </a:fld>
            <a:endParaRPr lang="de-CH"/>
          </a:p>
        </p:txBody>
      </p:sp>
      <p:sp>
        <p:nvSpPr>
          <p:cNvPr id="27" name="Textfeld 26"/>
          <p:cNvSpPr txBox="1"/>
          <p:nvPr/>
        </p:nvSpPr>
        <p:spPr>
          <a:xfrm>
            <a:off x="983866" y="4232287"/>
            <a:ext cx="4887300" cy="1477328"/>
          </a:xfrm>
          <a:prstGeom prst="rect">
            <a:avLst/>
          </a:prstGeom>
          <a:noFill/>
        </p:spPr>
        <p:txBody>
          <a:bodyPr wrap="none" rtlCol="0">
            <a:spAutoFit/>
          </a:bodyPr>
          <a:lstStyle/>
          <a:p>
            <a:pPr marL="285750" indent="-285750">
              <a:buFont typeface="Wingdings" panose="05000000000000000000" pitchFamily="2" charset="2"/>
              <a:buChar char="à"/>
            </a:pPr>
            <a:r>
              <a:rPr lang="de-CH" sz="2400" dirty="0">
                <a:sym typeface="Wingdings" panose="05000000000000000000" pitchFamily="2" charset="2"/>
              </a:rPr>
              <a:t> «Jahresprüfungen» im 2. Semester</a:t>
            </a:r>
          </a:p>
          <a:p>
            <a:pPr marL="285750" indent="-285750">
              <a:buFont typeface="Wingdings" panose="05000000000000000000" pitchFamily="2" charset="2"/>
              <a:buChar char="à"/>
            </a:pPr>
            <a:r>
              <a:rPr lang="de-CH" sz="2400" dirty="0">
                <a:sym typeface="Wingdings" panose="05000000000000000000" pitchFamily="2" charset="2"/>
              </a:rPr>
              <a:t> Bei Bestehen; Übertritt</a:t>
            </a:r>
          </a:p>
          <a:p>
            <a:r>
              <a:rPr lang="de-CH" sz="2400" dirty="0">
                <a:sym typeface="Wingdings" panose="05000000000000000000" pitchFamily="2" charset="2"/>
              </a:rPr>
              <a:t>in das Hauptstudium</a:t>
            </a:r>
          </a:p>
          <a:p>
            <a:pPr marL="285750" indent="-285750">
              <a:buFont typeface="Wingdings" panose="05000000000000000000" pitchFamily="2" charset="2"/>
              <a:buChar char="à"/>
            </a:pPr>
            <a:endParaRPr lang="de-CH" dirty="0"/>
          </a:p>
        </p:txBody>
      </p:sp>
      <p:sp>
        <p:nvSpPr>
          <p:cNvPr id="16" name="Textfeld 15"/>
          <p:cNvSpPr txBox="1"/>
          <p:nvPr/>
        </p:nvSpPr>
        <p:spPr>
          <a:xfrm>
            <a:off x="6411818" y="5555726"/>
            <a:ext cx="389042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CH" sz="2800" dirty="0"/>
              <a:t>6. Semester und ev. mehr</a:t>
            </a:r>
          </a:p>
        </p:txBody>
      </p:sp>
      <p:sp>
        <p:nvSpPr>
          <p:cNvPr id="25" name="Pfeil nach unten 16"/>
          <p:cNvSpPr/>
          <p:nvPr/>
        </p:nvSpPr>
        <p:spPr>
          <a:xfrm>
            <a:off x="2520565" y="2822439"/>
            <a:ext cx="473725" cy="419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Textfeld 25"/>
          <p:cNvSpPr txBox="1"/>
          <p:nvPr/>
        </p:nvSpPr>
        <p:spPr>
          <a:xfrm>
            <a:off x="882234" y="3394470"/>
            <a:ext cx="3750386"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CH" sz="2800" dirty="0"/>
              <a:t>2. Semester</a:t>
            </a:r>
          </a:p>
        </p:txBody>
      </p:sp>
    </p:spTree>
    <p:extLst>
      <p:ext uri="{BB962C8B-B14F-4D97-AF65-F5344CB8AC3E}">
        <p14:creationId xmlns:p14="http://schemas.microsoft.com/office/powerpoint/2010/main" val="806559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1.1 Nach dem Bachelor</a:t>
            </a:r>
          </a:p>
        </p:txBody>
      </p:sp>
      <p:sp>
        <p:nvSpPr>
          <p:cNvPr id="3" name="Inhaltsplatzhalter 2"/>
          <p:cNvSpPr>
            <a:spLocks noGrp="1"/>
          </p:cNvSpPr>
          <p:nvPr>
            <p:ph idx="1"/>
          </p:nvPr>
        </p:nvSpPr>
        <p:spPr>
          <a:xfrm>
            <a:off x="838199" y="1825625"/>
            <a:ext cx="11000233" cy="4351338"/>
          </a:xfrm>
        </p:spPr>
        <p:txBody>
          <a:bodyPr>
            <a:noAutofit/>
          </a:bodyPr>
          <a:lstStyle/>
          <a:p>
            <a:pPr>
              <a:buFont typeface="Wingdings" panose="05000000000000000000" pitchFamily="2" charset="2"/>
              <a:buChar char="à"/>
            </a:pPr>
            <a:r>
              <a:rPr lang="de-CH" sz="3200" dirty="0">
                <a:sym typeface="Wingdings" panose="05000000000000000000" pitchFamily="2" charset="2"/>
              </a:rPr>
              <a:t> </a:t>
            </a:r>
            <a:r>
              <a:rPr lang="de-CH" sz="3200" u="sng" dirty="0">
                <a:sym typeface="Wingdings" panose="05000000000000000000" pitchFamily="2" charset="2"/>
              </a:rPr>
              <a:t>Grundsätzlich</a:t>
            </a:r>
            <a:r>
              <a:rPr lang="de-CH" sz="3200" dirty="0">
                <a:sym typeface="Wingdings" panose="05000000000000000000" pitchFamily="2" charset="2"/>
              </a:rPr>
              <a:t>; Der Bachelor </a:t>
            </a:r>
            <a:r>
              <a:rPr lang="de-CH" sz="3200" dirty="0" err="1">
                <a:sym typeface="Wingdings" panose="05000000000000000000" pitchFamily="2" charset="2"/>
              </a:rPr>
              <a:t>of</a:t>
            </a:r>
            <a:r>
              <a:rPr lang="de-CH" sz="3200" dirty="0">
                <a:sym typeface="Wingdings" panose="05000000000000000000" pitchFamily="2" charset="2"/>
              </a:rPr>
              <a:t> Law alleine ist </a:t>
            </a:r>
            <a:r>
              <a:rPr lang="de-CH" sz="3200" b="1" dirty="0">
                <a:sym typeface="Wingdings" panose="05000000000000000000" pitchFamily="2" charset="2"/>
              </a:rPr>
              <a:t>ungeeignet</a:t>
            </a:r>
            <a:r>
              <a:rPr lang="de-CH" sz="3200" dirty="0">
                <a:sym typeface="Wingdings" panose="05000000000000000000" pitchFamily="2" charset="2"/>
              </a:rPr>
              <a:t> für einen Berufseinstieg</a:t>
            </a:r>
          </a:p>
          <a:p>
            <a:pPr>
              <a:buFont typeface="Wingdings" panose="05000000000000000000" pitchFamily="2" charset="2"/>
              <a:buChar char="à"/>
            </a:pPr>
            <a:r>
              <a:rPr lang="de-CH" sz="3200" dirty="0">
                <a:sym typeface="Wingdings" panose="05000000000000000000" pitchFamily="2" charset="2"/>
              </a:rPr>
              <a:t> </a:t>
            </a:r>
            <a:r>
              <a:rPr lang="de-CH" sz="3200" u="sng" dirty="0">
                <a:sym typeface="Wingdings" panose="05000000000000000000" pitchFamily="2" charset="2"/>
              </a:rPr>
              <a:t>Ausnahmen</a:t>
            </a:r>
            <a:r>
              <a:rPr lang="de-CH" sz="3200" dirty="0">
                <a:sym typeface="Wingdings" panose="05000000000000000000" pitchFamily="2" charset="2"/>
              </a:rPr>
              <a:t>; </a:t>
            </a:r>
          </a:p>
          <a:p>
            <a:pPr marL="0" indent="0">
              <a:buNone/>
            </a:pPr>
            <a:r>
              <a:rPr lang="de-CH" sz="3200" dirty="0">
                <a:sym typeface="Wingdings" panose="05000000000000000000" pitchFamily="2" charset="2"/>
              </a:rPr>
              <a:t>Sachbearbeiter (Bspw. im rechtlichen Bereich)</a:t>
            </a:r>
          </a:p>
          <a:p>
            <a:pPr marL="0" indent="0">
              <a:buNone/>
            </a:pPr>
            <a:r>
              <a:rPr lang="de-CH" sz="3200" dirty="0">
                <a:sym typeface="Wingdings" panose="05000000000000000000" pitchFamily="2" charset="2"/>
              </a:rPr>
              <a:t>Lehrtätigkeiten (Bspw. Gymnasiallehrer </a:t>
            </a:r>
            <a:r>
              <a:rPr lang="de-CH" sz="3200" dirty="0" err="1">
                <a:sym typeface="Wingdings" panose="05000000000000000000" pitchFamily="2" charset="2"/>
              </a:rPr>
              <a:t>i.V.m</a:t>
            </a:r>
            <a:r>
              <a:rPr lang="de-CH" sz="3200" dirty="0">
                <a:sym typeface="Wingdings" panose="05000000000000000000" pitchFamily="2" charset="2"/>
              </a:rPr>
              <a:t>. mit BWL-Abschluss)</a:t>
            </a:r>
          </a:p>
          <a:p>
            <a:pPr marL="0" indent="0">
              <a:buNone/>
            </a:pPr>
            <a:r>
              <a:rPr lang="de-CH" sz="3200" dirty="0">
                <a:sym typeface="Wingdings" panose="05000000000000000000" pitchFamily="2" charset="2"/>
              </a:rPr>
              <a:t>Journalismus (Bspw. für Prozesse etc.)</a:t>
            </a:r>
          </a:p>
          <a:p>
            <a:pPr marL="0" indent="0">
              <a:buNone/>
            </a:pPr>
            <a:endParaRPr lang="de-CH" sz="3200" dirty="0">
              <a:sym typeface="Wingdings" panose="05000000000000000000" pitchFamily="2" charset="2"/>
            </a:endParaRPr>
          </a:p>
          <a:p>
            <a:pPr marL="0" indent="0">
              <a:buNone/>
            </a:pPr>
            <a:r>
              <a:rPr lang="de-CH" sz="3200" dirty="0">
                <a:sym typeface="Wingdings" panose="05000000000000000000" pitchFamily="2" charset="2"/>
              </a:rPr>
              <a:t>= Es empfiehlt sich daher </a:t>
            </a:r>
            <a:r>
              <a:rPr lang="de-CH" sz="3200" dirty="0" err="1">
                <a:sym typeface="Wingdings" panose="05000000000000000000" pitchFamily="2" charset="2"/>
              </a:rPr>
              <a:t>weiterzustudieren</a:t>
            </a:r>
            <a:r>
              <a:rPr lang="de-CH" sz="3200" dirty="0">
                <a:sym typeface="Wingdings" panose="05000000000000000000" pitchFamily="2" charset="2"/>
              </a:rPr>
              <a:t>, um einen Mastertitel zu erlangen</a:t>
            </a:r>
          </a:p>
        </p:txBody>
      </p:sp>
      <p:sp>
        <p:nvSpPr>
          <p:cNvPr id="4" name="Foliennummernplatzhalter 3"/>
          <p:cNvSpPr>
            <a:spLocks noGrp="1"/>
          </p:cNvSpPr>
          <p:nvPr>
            <p:ph type="sldNum" sz="quarter" idx="12"/>
          </p:nvPr>
        </p:nvSpPr>
        <p:spPr/>
        <p:txBody>
          <a:bodyPr/>
          <a:lstStyle/>
          <a:p>
            <a:fld id="{28A9B543-3911-46CC-B039-3875CA6229A6}" type="slidenum">
              <a:rPr lang="de-CH" smtClean="0"/>
              <a:t>6</a:t>
            </a:fld>
            <a:endParaRPr lang="de-CH" dirty="0"/>
          </a:p>
        </p:txBody>
      </p:sp>
    </p:spTree>
    <p:extLst>
      <p:ext uri="{BB962C8B-B14F-4D97-AF65-F5344CB8AC3E}">
        <p14:creationId xmlns:p14="http://schemas.microsoft.com/office/powerpoint/2010/main" val="899444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1.1 Der Master </a:t>
            </a:r>
            <a:r>
              <a:rPr lang="de-CH" dirty="0" err="1"/>
              <a:t>of</a:t>
            </a:r>
            <a:r>
              <a:rPr lang="de-CH" dirty="0"/>
              <a:t> Law</a:t>
            </a:r>
          </a:p>
        </p:txBody>
      </p:sp>
      <p:sp>
        <p:nvSpPr>
          <p:cNvPr id="3" name="Inhaltsplatzhalter 2"/>
          <p:cNvSpPr>
            <a:spLocks noGrp="1"/>
          </p:cNvSpPr>
          <p:nvPr>
            <p:ph idx="1"/>
          </p:nvPr>
        </p:nvSpPr>
        <p:spPr>
          <a:xfrm>
            <a:off x="838199" y="1690688"/>
            <a:ext cx="11000233" cy="5030787"/>
          </a:xfrm>
        </p:spPr>
        <p:txBody>
          <a:bodyPr>
            <a:normAutofit lnSpcReduction="10000"/>
          </a:bodyPr>
          <a:lstStyle/>
          <a:p>
            <a:pPr marL="0" indent="0">
              <a:buNone/>
            </a:pPr>
            <a:r>
              <a:rPr lang="de-CH" b="1" dirty="0"/>
              <a:t>Basisinformationen</a:t>
            </a:r>
            <a:r>
              <a:rPr lang="de-CH" dirty="0"/>
              <a:t>:</a:t>
            </a:r>
            <a:br>
              <a:rPr lang="de-CH" dirty="0"/>
            </a:br>
            <a:endParaRPr lang="de-CH" dirty="0">
              <a:solidFill>
                <a:schemeClr val="accent2"/>
              </a:solidFill>
              <a:sym typeface="Wingdings" panose="05000000000000000000" pitchFamily="2" charset="2"/>
            </a:endParaRPr>
          </a:p>
          <a:p>
            <a:pPr>
              <a:buFont typeface="Wingdings" panose="05000000000000000000" pitchFamily="2" charset="2"/>
              <a:buChar char="à"/>
            </a:pPr>
            <a:r>
              <a:rPr lang="de-CH" dirty="0">
                <a:sym typeface="Wingdings" panose="05000000000000000000" pitchFamily="2" charset="2"/>
              </a:rPr>
              <a:t> Der Bachelor </a:t>
            </a:r>
            <a:r>
              <a:rPr lang="de-CH" dirty="0" err="1">
                <a:sym typeface="Wingdings" panose="05000000000000000000" pitchFamily="2" charset="2"/>
              </a:rPr>
              <a:t>of</a:t>
            </a:r>
            <a:r>
              <a:rPr lang="de-CH" dirty="0">
                <a:sym typeface="Wingdings" panose="05000000000000000000" pitchFamily="2" charset="2"/>
              </a:rPr>
              <a:t> Law, Universität Bern, berechtigt ohne Einstufung zum Zutritt in den;</a:t>
            </a:r>
          </a:p>
          <a:p>
            <a:pPr marL="0" indent="0">
              <a:buNone/>
            </a:pPr>
            <a:r>
              <a:rPr lang="de-CH" dirty="0">
                <a:sym typeface="Wingdings" panose="05000000000000000000" pitchFamily="2" charset="2"/>
              </a:rPr>
              <a:t>	- </a:t>
            </a:r>
            <a:r>
              <a:rPr lang="de-CH" b="1" dirty="0">
                <a:sym typeface="Wingdings" panose="05000000000000000000" pitchFamily="2" charset="2"/>
              </a:rPr>
              <a:t>Master Rechtswissenschaften</a:t>
            </a:r>
          </a:p>
          <a:p>
            <a:pPr marL="0" indent="0">
              <a:buNone/>
            </a:pPr>
            <a:r>
              <a:rPr lang="de-CH" dirty="0">
                <a:sym typeface="Wingdings" panose="05000000000000000000" pitchFamily="2" charset="2"/>
              </a:rPr>
              <a:t>	- Master Public Management </a:t>
            </a:r>
            <a:r>
              <a:rPr lang="de-CH" dirty="0" err="1">
                <a:sym typeface="Wingdings" panose="05000000000000000000" pitchFamily="2" charset="2"/>
              </a:rPr>
              <a:t>and</a:t>
            </a:r>
            <a:r>
              <a:rPr lang="de-CH" dirty="0">
                <a:sym typeface="Wingdings" panose="05000000000000000000" pitchFamily="2" charset="2"/>
              </a:rPr>
              <a:t> </a:t>
            </a:r>
            <a:r>
              <a:rPr lang="de-CH" dirty="0" err="1">
                <a:sym typeface="Wingdings" panose="05000000000000000000" pitchFamily="2" charset="2"/>
              </a:rPr>
              <a:t>Policy</a:t>
            </a:r>
            <a:endParaRPr lang="de-CH" dirty="0">
              <a:sym typeface="Wingdings" panose="05000000000000000000" pitchFamily="2" charset="2"/>
            </a:endParaRPr>
          </a:p>
          <a:p>
            <a:pPr>
              <a:buFont typeface="Wingdings" panose="05000000000000000000" pitchFamily="2" charset="2"/>
              <a:buChar char="à"/>
            </a:pPr>
            <a:r>
              <a:rPr lang="de-CH" dirty="0">
                <a:sym typeface="Wingdings" panose="05000000000000000000" pitchFamily="2" charset="2"/>
              </a:rPr>
              <a:t> Monostudiengang (Mit oder ohne Schwerpunkt)</a:t>
            </a:r>
          </a:p>
          <a:p>
            <a:pPr>
              <a:buFont typeface="Wingdings" panose="05000000000000000000" pitchFamily="2" charset="2"/>
              <a:buChar char="à"/>
            </a:pPr>
            <a:r>
              <a:rPr lang="de-CH" dirty="0">
                <a:sym typeface="Wingdings" panose="05000000000000000000" pitchFamily="2" charset="2"/>
              </a:rPr>
              <a:t> 90 ECTS-Punkte</a:t>
            </a:r>
          </a:p>
          <a:p>
            <a:pPr>
              <a:buFont typeface="Wingdings" panose="05000000000000000000" pitchFamily="2" charset="2"/>
              <a:buChar char="à"/>
            </a:pPr>
            <a:r>
              <a:rPr lang="de-CH" dirty="0">
                <a:sym typeface="Wingdings" panose="05000000000000000000" pitchFamily="2" charset="2"/>
              </a:rPr>
              <a:t> Studiendauer; 3 Semester (Faktisch meist länger)</a:t>
            </a:r>
          </a:p>
          <a:p>
            <a:pPr>
              <a:buFont typeface="Wingdings" panose="05000000000000000000" pitchFamily="2" charset="2"/>
              <a:buChar char="à"/>
            </a:pPr>
            <a:r>
              <a:rPr lang="de-CH" dirty="0">
                <a:sym typeface="Wingdings" panose="05000000000000000000" pitchFamily="2" charset="2"/>
              </a:rPr>
              <a:t> Unterrichtssprache; NUR Deutsch</a:t>
            </a:r>
          </a:p>
          <a:p>
            <a:pPr>
              <a:buFont typeface="Wingdings" panose="05000000000000000000" pitchFamily="2" charset="2"/>
              <a:buChar char="à"/>
            </a:pPr>
            <a:r>
              <a:rPr lang="de-CH" dirty="0">
                <a:sym typeface="Wingdings" panose="05000000000000000000" pitchFamily="2" charset="2"/>
              </a:rPr>
              <a:t> Studienbeginn; Herbst- ODER Frühlingssemester</a:t>
            </a:r>
          </a:p>
        </p:txBody>
      </p:sp>
      <p:sp>
        <p:nvSpPr>
          <p:cNvPr id="4" name="Foliennummernplatzhalter 3"/>
          <p:cNvSpPr>
            <a:spLocks noGrp="1"/>
          </p:cNvSpPr>
          <p:nvPr>
            <p:ph type="sldNum" sz="quarter" idx="12"/>
          </p:nvPr>
        </p:nvSpPr>
        <p:spPr/>
        <p:txBody>
          <a:bodyPr/>
          <a:lstStyle/>
          <a:p>
            <a:fld id="{28A9B543-3911-46CC-B039-3875CA6229A6}" type="slidenum">
              <a:rPr lang="de-CH" smtClean="0"/>
              <a:t>7</a:t>
            </a:fld>
            <a:endParaRPr lang="de-CH"/>
          </a:p>
        </p:txBody>
      </p:sp>
      <p:pic>
        <p:nvPicPr>
          <p:cNvPr id="2050" name="Picture 2" descr="Studieren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4235394"/>
            <a:ext cx="3380233" cy="2303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16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1.1 Nach dem Master</a:t>
            </a:r>
          </a:p>
        </p:txBody>
      </p:sp>
      <p:sp>
        <p:nvSpPr>
          <p:cNvPr id="3" name="Inhaltsplatzhalter 2"/>
          <p:cNvSpPr>
            <a:spLocks noGrp="1"/>
          </p:cNvSpPr>
          <p:nvPr>
            <p:ph idx="1"/>
          </p:nvPr>
        </p:nvSpPr>
        <p:spPr>
          <a:xfrm>
            <a:off x="838199" y="1690688"/>
            <a:ext cx="11000233" cy="5030787"/>
          </a:xfrm>
        </p:spPr>
        <p:txBody>
          <a:bodyPr>
            <a:noAutofit/>
          </a:bodyPr>
          <a:lstStyle/>
          <a:p>
            <a:pPr marL="0" indent="0">
              <a:buNone/>
            </a:pPr>
            <a:r>
              <a:rPr lang="de-CH" b="1" dirty="0">
                <a:sym typeface="Wingdings" panose="05000000000000000000" pitchFamily="2" charset="2"/>
              </a:rPr>
              <a:t>Möglicher Werdegang nach dem Master </a:t>
            </a:r>
            <a:r>
              <a:rPr lang="de-CH" b="1" dirty="0" err="1">
                <a:sym typeface="Wingdings" panose="05000000000000000000" pitchFamily="2" charset="2"/>
              </a:rPr>
              <a:t>of</a:t>
            </a:r>
            <a:r>
              <a:rPr lang="de-CH" b="1" dirty="0">
                <a:sym typeface="Wingdings" panose="05000000000000000000" pitchFamily="2" charset="2"/>
              </a:rPr>
              <a:t> Law;</a:t>
            </a:r>
          </a:p>
          <a:p>
            <a:pPr marL="0" indent="0">
              <a:buNone/>
            </a:pPr>
            <a:endParaRPr lang="de-CH" sz="2400" dirty="0">
              <a:sym typeface="Wingdings" panose="05000000000000000000" pitchFamily="2" charset="2"/>
            </a:endParaRPr>
          </a:p>
          <a:p>
            <a:pPr>
              <a:buFont typeface="Wingdings" panose="05000000000000000000" pitchFamily="2" charset="2"/>
              <a:buChar char="v"/>
            </a:pPr>
            <a:r>
              <a:rPr lang="de-CH" dirty="0">
                <a:sym typeface="Wingdings" panose="05000000000000000000" pitchFamily="2" charset="2"/>
              </a:rPr>
              <a:t> Anwalt (Kanzlei: Prozessanwalt oder Materiell) </a:t>
            </a:r>
          </a:p>
          <a:p>
            <a:pPr>
              <a:buFont typeface="Wingdings" panose="05000000000000000000" pitchFamily="2" charset="2"/>
              <a:buChar char="v"/>
            </a:pPr>
            <a:r>
              <a:rPr lang="de-CH" dirty="0">
                <a:sym typeface="Wingdings" panose="05000000000000000000" pitchFamily="2" charset="2"/>
              </a:rPr>
              <a:t> Staatsanwalt (Strafverfolgungsbehörde)</a:t>
            </a:r>
          </a:p>
          <a:p>
            <a:pPr>
              <a:buFont typeface="Wingdings" panose="05000000000000000000" pitchFamily="2" charset="2"/>
              <a:buChar char="v"/>
            </a:pPr>
            <a:r>
              <a:rPr lang="de-CH" dirty="0">
                <a:sym typeface="Wingdings" panose="05000000000000000000" pitchFamily="2" charset="2"/>
              </a:rPr>
              <a:t> Notar (Notariatsbüro)</a:t>
            </a:r>
          </a:p>
          <a:p>
            <a:pPr>
              <a:buFont typeface="Wingdings" panose="05000000000000000000" pitchFamily="2" charset="2"/>
              <a:buChar char="v"/>
            </a:pPr>
            <a:r>
              <a:rPr lang="de-CH" dirty="0">
                <a:sym typeface="Wingdings" panose="05000000000000000000" pitchFamily="2" charset="2"/>
              </a:rPr>
              <a:t> Richter (Gerichtsschreiber, ordentlicher Richter)</a:t>
            </a:r>
          </a:p>
          <a:p>
            <a:pPr>
              <a:buFont typeface="Wingdings" panose="05000000000000000000" pitchFamily="2" charset="2"/>
              <a:buChar char="v"/>
            </a:pPr>
            <a:r>
              <a:rPr lang="de-CH" dirty="0">
                <a:sym typeface="Wingdings" panose="05000000000000000000" pitchFamily="2" charset="2"/>
              </a:rPr>
              <a:t> Wissenschaft (Doktor, Professor)</a:t>
            </a:r>
          </a:p>
          <a:p>
            <a:pPr>
              <a:buFont typeface="Wingdings" panose="05000000000000000000" pitchFamily="2" charset="2"/>
              <a:buChar char="v"/>
            </a:pPr>
            <a:r>
              <a:rPr lang="de-CH" dirty="0">
                <a:sym typeface="Wingdings" panose="05000000000000000000" pitchFamily="2" charset="2"/>
              </a:rPr>
              <a:t> Verwaltung (Bundesämter, Kanton etc.)</a:t>
            </a:r>
          </a:p>
          <a:p>
            <a:pPr>
              <a:buFont typeface="Wingdings" panose="05000000000000000000" pitchFamily="2" charset="2"/>
              <a:buChar char="v"/>
            </a:pPr>
            <a:r>
              <a:rPr lang="de-CH" dirty="0">
                <a:sym typeface="Wingdings" panose="05000000000000000000" pitchFamily="2" charset="2"/>
              </a:rPr>
              <a:t> (Journalismus (Bspw. Bundeshauskorrespondenzen)</a:t>
            </a:r>
          </a:p>
          <a:p>
            <a:pPr>
              <a:buFont typeface="Wingdings" panose="05000000000000000000" pitchFamily="2" charset="2"/>
              <a:buChar char="à"/>
            </a:pPr>
            <a:r>
              <a:rPr lang="de-CH" dirty="0">
                <a:sym typeface="Wingdings" panose="05000000000000000000" pitchFamily="2" charset="2"/>
              </a:rPr>
              <a:t> Und vieles mehr …</a:t>
            </a:r>
          </a:p>
          <a:p>
            <a:pPr>
              <a:buFont typeface="Wingdings" panose="05000000000000000000" pitchFamily="2" charset="2"/>
              <a:buChar char="à"/>
            </a:pPr>
            <a:endParaRPr lang="de-CH" sz="3200" dirty="0">
              <a:sym typeface="Wingdings" panose="05000000000000000000" pitchFamily="2" charset="2"/>
            </a:endParaRPr>
          </a:p>
        </p:txBody>
      </p:sp>
      <p:sp>
        <p:nvSpPr>
          <p:cNvPr id="4" name="Foliennummernplatzhalter 3"/>
          <p:cNvSpPr>
            <a:spLocks noGrp="1"/>
          </p:cNvSpPr>
          <p:nvPr>
            <p:ph type="sldNum" sz="quarter" idx="12"/>
          </p:nvPr>
        </p:nvSpPr>
        <p:spPr/>
        <p:txBody>
          <a:bodyPr/>
          <a:lstStyle/>
          <a:p>
            <a:fld id="{28A9B543-3911-46CC-B039-3875CA6229A6}" type="slidenum">
              <a:rPr lang="de-CH" smtClean="0"/>
              <a:t>8</a:t>
            </a:fld>
            <a:endParaRPr lang="de-CH" dirty="0"/>
          </a:p>
        </p:txBody>
      </p:sp>
      <p:pic>
        <p:nvPicPr>
          <p:cNvPr id="13314" name="Picture 2" descr="Bildergebnis für justit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5286" y="2101283"/>
            <a:ext cx="2569482" cy="3592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91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1.2 Anmeldung zum Studium</a:t>
            </a:r>
          </a:p>
        </p:txBody>
      </p:sp>
      <p:sp>
        <p:nvSpPr>
          <p:cNvPr id="3" name="Inhaltsplatzhalter 2"/>
          <p:cNvSpPr>
            <a:spLocks noGrp="1"/>
          </p:cNvSpPr>
          <p:nvPr>
            <p:ph idx="1"/>
          </p:nvPr>
        </p:nvSpPr>
        <p:spPr>
          <a:xfrm>
            <a:off x="838199" y="1690688"/>
            <a:ext cx="11000233" cy="5030787"/>
          </a:xfrm>
        </p:spPr>
        <p:txBody>
          <a:bodyPr>
            <a:normAutofit lnSpcReduction="10000"/>
          </a:bodyPr>
          <a:lstStyle/>
          <a:p>
            <a:pPr marL="0" indent="0">
              <a:buNone/>
            </a:pPr>
            <a:r>
              <a:rPr lang="de-CH" b="1" dirty="0"/>
              <a:t>Anmeldung zum Bachelor </a:t>
            </a:r>
            <a:r>
              <a:rPr lang="de-CH" b="1" dirty="0" err="1"/>
              <a:t>of</a:t>
            </a:r>
            <a:r>
              <a:rPr lang="de-CH" b="1" dirty="0"/>
              <a:t> Law im Herbstsemester</a:t>
            </a:r>
            <a:r>
              <a:rPr lang="de-CH" dirty="0"/>
              <a:t>:</a:t>
            </a:r>
            <a:br>
              <a:rPr lang="de-CH" dirty="0"/>
            </a:br>
            <a:endParaRPr lang="de-CH" dirty="0">
              <a:solidFill>
                <a:schemeClr val="accent2"/>
              </a:solidFill>
              <a:sym typeface="Wingdings" panose="05000000000000000000" pitchFamily="2" charset="2"/>
            </a:endParaRPr>
          </a:p>
          <a:p>
            <a:pPr>
              <a:buFont typeface="Wingdings" panose="05000000000000000000" pitchFamily="2" charset="2"/>
              <a:buChar char="à"/>
            </a:pPr>
            <a:r>
              <a:rPr lang="de-CH" dirty="0">
                <a:sym typeface="Wingdings" panose="05000000000000000000" pitchFamily="2" charset="2"/>
              </a:rPr>
              <a:t> Online Anmeldung mit gymnasialer oder einer Schweizer Matura; </a:t>
            </a:r>
            <a:r>
              <a:rPr lang="de-CH" dirty="0">
                <a:sym typeface="Wingdings" panose="05000000000000000000" pitchFamily="2" charset="2"/>
                <a:hlinkClick r:id="rId3"/>
              </a:rPr>
              <a:t>«</a:t>
            </a:r>
            <a:r>
              <a:rPr lang="de-CH" dirty="0">
                <a:solidFill>
                  <a:schemeClr val="accent1">
                    <a:lumMod val="75000"/>
                  </a:schemeClr>
                </a:solidFill>
                <a:sym typeface="Wingdings" panose="05000000000000000000" pitchFamily="2" charset="2"/>
                <a:hlinkClick r:id="rId3"/>
              </a:rPr>
              <a:t>http://www.unibe.ch/</a:t>
            </a:r>
            <a:r>
              <a:rPr lang="de-CH" dirty="0" err="1">
                <a:solidFill>
                  <a:schemeClr val="accent1">
                    <a:lumMod val="75000"/>
                  </a:schemeClr>
                </a:solidFill>
                <a:sym typeface="Wingdings" panose="05000000000000000000" pitchFamily="2" charset="2"/>
                <a:hlinkClick r:id="rId3"/>
              </a:rPr>
              <a:t>studium</a:t>
            </a:r>
            <a:r>
              <a:rPr lang="de-CH" dirty="0">
                <a:solidFill>
                  <a:schemeClr val="accent1">
                    <a:lumMod val="75000"/>
                  </a:schemeClr>
                </a:solidFill>
                <a:sym typeface="Wingdings" panose="05000000000000000000" pitchFamily="2" charset="2"/>
                <a:hlinkClick r:id="rId3"/>
              </a:rPr>
              <a:t>/</a:t>
            </a:r>
            <a:r>
              <a:rPr lang="de-CH" dirty="0" err="1">
                <a:solidFill>
                  <a:schemeClr val="accent1">
                    <a:lumMod val="75000"/>
                  </a:schemeClr>
                </a:solidFill>
                <a:sym typeface="Wingdings" panose="05000000000000000000" pitchFamily="2" charset="2"/>
                <a:hlinkClick r:id="rId3"/>
              </a:rPr>
              <a:t>studienangebote</a:t>
            </a:r>
            <a:r>
              <a:rPr lang="de-CH" dirty="0">
                <a:solidFill>
                  <a:schemeClr val="accent1">
                    <a:lumMod val="75000"/>
                  </a:schemeClr>
                </a:solidFill>
                <a:sym typeface="Wingdings" panose="05000000000000000000" pitchFamily="2" charset="2"/>
                <a:hlinkClick r:id="rId3"/>
              </a:rPr>
              <a:t>/</a:t>
            </a:r>
            <a:r>
              <a:rPr lang="de-CH" dirty="0" err="1">
                <a:solidFill>
                  <a:schemeClr val="accent1">
                    <a:lumMod val="75000"/>
                  </a:schemeClr>
                </a:solidFill>
                <a:sym typeface="Wingdings" panose="05000000000000000000" pitchFamily="2" charset="2"/>
                <a:hlinkClick r:id="rId3"/>
              </a:rPr>
              <a:t>bachelor</a:t>
            </a:r>
            <a:r>
              <a:rPr lang="de-CH" dirty="0">
                <a:solidFill>
                  <a:schemeClr val="accent1">
                    <a:lumMod val="75000"/>
                  </a:schemeClr>
                </a:solidFill>
                <a:sym typeface="Wingdings" panose="05000000000000000000" pitchFamily="2" charset="2"/>
                <a:hlinkClick r:id="rId3"/>
              </a:rPr>
              <a:t>/</a:t>
            </a:r>
            <a:r>
              <a:rPr lang="de-CH" dirty="0" err="1">
                <a:solidFill>
                  <a:schemeClr val="accent1">
                    <a:lumMod val="75000"/>
                  </a:schemeClr>
                </a:solidFill>
                <a:sym typeface="Wingdings" panose="05000000000000000000" pitchFamily="2" charset="2"/>
                <a:hlinkClick r:id="rId3"/>
              </a:rPr>
              <a:t>bewerbung</a:t>
            </a:r>
            <a:r>
              <a:rPr lang="de-CH" dirty="0">
                <a:solidFill>
                  <a:schemeClr val="accent1">
                    <a:lumMod val="75000"/>
                  </a:schemeClr>
                </a:solidFill>
                <a:sym typeface="Wingdings" panose="05000000000000000000" pitchFamily="2" charset="2"/>
                <a:hlinkClick r:id="rId3"/>
              </a:rPr>
              <a:t>/national/index_ger.html</a:t>
            </a:r>
            <a:r>
              <a:rPr lang="de-CH" dirty="0">
                <a:solidFill>
                  <a:schemeClr val="accent1">
                    <a:lumMod val="75000"/>
                  </a:schemeClr>
                </a:solidFill>
                <a:sym typeface="Wingdings" panose="05000000000000000000" pitchFamily="2" charset="2"/>
              </a:rPr>
              <a:t>»</a:t>
            </a:r>
          </a:p>
          <a:p>
            <a:pPr>
              <a:buFont typeface="Wingdings" panose="05000000000000000000" pitchFamily="2" charset="2"/>
              <a:buChar char="à"/>
            </a:pPr>
            <a:endParaRPr lang="de-CH" dirty="0">
              <a:solidFill>
                <a:schemeClr val="accent1">
                  <a:lumMod val="75000"/>
                </a:schemeClr>
              </a:solidFill>
              <a:sym typeface="Wingdings" panose="05000000000000000000" pitchFamily="2" charset="2"/>
            </a:endParaRPr>
          </a:p>
          <a:p>
            <a:pPr>
              <a:buFont typeface="Wingdings" panose="05000000000000000000" pitchFamily="2" charset="2"/>
              <a:buChar char="à"/>
            </a:pPr>
            <a:r>
              <a:rPr lang="de-CH" dirty="0">
                <a:sym typeface="Wingdings" panose="05000000000000000000" pitchFamily="2" charset="2"/>
              </a:rPr>
              <a:t> Nichtmedizinische Studienprogramme (Auch Jus):</a:t>
            </a:r>
          </a:p>
          <a:p>
            <a:pPr marL="0" indent="0">
              <a:buNone/>
            </a:pPr>
            <a:r>
              <a:rPr lang="de-CH" dirty="0">
                <a:sym typeface="Wingdings" panose="05000000000000000000" pitchFamily="2" charset="2"/>
              </a:rPr>
              <a:t> Regulär: 	bis zum 30. April</a:t>
            </a:r>
          </a:p>
          <a:p>
            <a:pPr marL="0" indent="0">
              <a:buNone/>
            </a:pPr>
            <a:r>
              <a:rPr lang="de-CH" dirty="0">
                <a:sym typeface="Wingdings" panose="05000000000000000000" pitchFamily="2" charset="2"/>
              </a:rPr>
              <a:t> Verspätet: 	bis zum 31. August</a:t>
            </a:r>
          </a:p>
          <a:p>
            <a:pPr marL="0" indent="0">
              <a:buNone/>
            </a:pPr>
            <a:endParaRPr lang="de-CH" dirty="0">
              <a:sym typeface="Wingdings" panose="05000000000000000000" pitchFamily="2" charset="2"/>
            </a:endParaRPr>
          </a:p>
          <a:p>
            <a:pPr marL="0" indent="0">
              <a:buNone/>
            </a:pPr>
            <a:r>
              <a:rPr lang="de-CH" dirty="0">
                <a:sym typeface="Wingdings" panose="05000000000000000000" pitchFamily="2" charset="2"/>
              </a:rPr>
              <a:t>Am besten so früh wie möglich! </a:t>
            </a:r>
          </a:p>
        </p:txBody>
      </p:sp>
      <p:sp>
        <p:nvSpPr>
          <p:cNvPr id="4" name="Foliennummernplatzhalter 3"/>
          <p:cNvSpPr>
            <a:spLocks noGrp="1"/>
          </p:cNvSpPr>
          <p:nvPr>
            <p:ph type="sldNum" sz="quarter" idx="12"/>
          </p:nvPr>
        </p:nvSpPr>
        <p:spPr/>
        <p:txBody>
          <a:bodyPr/>
          <a:lstStyle/>
          <a:p>
            <a:fld id="{28A9B543-3911-46CC-B039-3875CA6229A6}" type="slidenum">
              <a:rPr lang="de-CH" smtClean="0"/>
              <a:t>9</a:t>
            </a:fld>
            <a:endParaRPr lang="de-CH"/>
          </a:p>
        </p:txBody>
      </p:sp>
      <p:sp>
        <p:nvSpPr>
          <p:cNvPr id="13" name="Textfeld 12"/>
          <p:cNvSpPr txBox="1"/>
          <p:nvPr/>
        </p:nvSpPr>
        <p:spPr>
          <a:xfrm>
            <a:off x="7010453" y="5571285"/>
            <a:ext cx="2046522" cy="369332"/>
          </a:xfrm>
          <a:prstGeom prst="rect">
            <a:avLst/>
          </a:prstGeom>
          <a:noFill/>
        </p:spPr>
        <p:txBody>
          <a:bodyPr wrap="none" rtlCol="0">
            <a:spAutoFit/>
          </a:bodyPr>
          <a:lstStyle/>
          <a:p>
            <a:r>
              <a:rPr lang="de-CH" b="1" dirty="0">
                <a:solidFill>
                  <a:schemeClr val="bg1"/>
                </a:solidFill>
              </a:rPr>
              <a:t>Prüfen des Gesuchs</a:t>
            </a:r>
          </a:p>
        </p:txBody>
      </p:sp>
    </p:spTree>
    <p:extLst>
      <p:ext uri="{BB962C8B-B14F-4D97-AF65-F5344CB8AC3E}">
        <p14:creationId xmlns:p14="http://schemas.microsoft.com/office/powerpoint/2010/main" val="3145725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1318</Words>
  <Application>Microsoft Office PowerPoint</Application>
  <PresentationFormat>Breitbild</PresentationFormat>
  <Paragraphs>269</Paragraphs>
  <Slides>20</Slides>
  <Notes>18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Calibri</vt:lpstr>
      <vt:lpstr>Calibri Light</vt:lpstr>
      <vt:lpstr>Wingdings</vt:lpstr>
      <vt:lpstr>Office Theme</vt:lpstr>
      <vt:lpstr>Rechtswissenschaften an der Universität Bern</vt:lpstr>
      <vt:lpstr>Übersicht </vt:lpstr>
      <vt:lpstr>1.1 Der Bachelor of Law</vt:lpstr>
      <vt:lpstr>1.1 Der Bachelor of Law</vt:lpstr>
      <vt:lpstr>1.1 Der Bachelor of Law</vt:lpstr>
      <vt:lpstr>1.1 Nach dem Bachelor</vt:lpstr>
      <vt:lpstr>1.1 Der Master of Law</vt:lpstr>
      <vt:lpstr>1.1 Nach dem Master</vt:lpstr>
      <vt:lpstr>1.2 Anmeldung zum Studium</vt:lpstr>
      <vt:lpstr>1.3 Studienalltag</vt:lpstr>
      <vt:lpstr>1.3 Stundenpläne?</vt:lpstr>
      <vt:lpstr>1.3 Stundenpläne?</vt:lpstr>
      <vt:lpstr>1.4 Prüfungen</vt:lpstr>
      <vt:lpstr>1.4 Prüfungen</vt:lpstr>
      <vt:lpstr>1.4 Prüfungen</vt:lpstr>
      <vt:lpstr>1.4 Prüfungen</vt:lpstr>
      <vt:lpstr>1.5 Wohnen in Bern</vt:lpstr>
      <vt:lpstr>1.5 Verbindungen und Fachvereine</vt:lpstr>
      <vt:lpstr>1.5 Verbindungen und Fachvereine</vt:lpstr>
      <vt:lpstr>Fragen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Dispensationsbegehren und das Recht auf Grundschulbildung</dc:title>
  <dc:creator>Pascal_Theis</dc:creator>
  <cp:lastModifiedBy>Simon Ringeisen</cp:lastModifiedBy>
  <cp:revision>241</cp:revision>
  <dcterms:created xsi:type="dcterms:W3CDTF">2015-04-23T13:09:05Z</dcterms:created>
  <dcterms:modified xsi:type="dcterms:W3CDTF">2016-11-21T08:46:33Z</dcterms:modified>
</cp:coreProperties>
</file>