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1" r:id="rId4"/>
    <p:sldId id="259" r:id="rId5"/>
    <p:sldId id="257" r:id="rId6"/>
    <p:sldId id="262" r:id="rId7"/>
    <p:sldId id="263" r:id="rId8"/>
    <p:sldId id="260" r:id="rId9"/>
    <p:sldId id="267" r:id="rId10"/>
    <p:sldId id="266" r:id="rId11"/>
    <p:sldId id="268" r:id="rId12"/>
    <p:sldId id="269" r:id="rId13"/>
    <p:sldId id="273" r:id="rId14"/>
    <p:sldId id="274" r:id="rId15"/>
    <p:sldId id="276" r:id="rId16"/>
    <p:sldId id="275" r:id="rId17"/>
    <p:sldId id="277" r:id="rId18"/>
    <p:sldId id="285" r:id="rId19"/>
    <p:sldId id="286" r:id="rId20"/>
    <p:sldId id="287" r:id="rId21"/>
    <p:sldId id="278" r:id="rId22"/>
    <p:sldId id="283" r:id="rId23"/>
    <p:sldId id="280" r:id="rId24"/>
    <p:sldId id="281" r:id="rId25"/>
    <p:sldId id="282" r:id="rId26"/>
    <p:sldId id="279" r:id="rId27"/>
    <p:sldId id="288" r:id="rId28"/>
    <p:sldId id="2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97" d="100"/>
          <a:sy n="97" d="100"/>
        </p:scale>
        <p:origin x="7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3DE49-D3DE-4D2E-AE82-4E1E5672600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3D1420A-DAF2-43CD-812A-AF7F7847A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E3686081-7F32-4BF4-989E-ABB6ABC4BCA4}"/>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5" name="Fußzeilenplatzhalter 4">
            <a:extLst>
              <a:ext uri="{FF2B5EF4-FFF2-40B4-BE49-F238E27FC236}">
                <a16:creationId xmlns:a16="http://schemas.microsoft.com/office/drawing/2014/main" id="{639DE4DC-C099-49AA-A6C0-B3E10B03797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23A4B00-9BEE-407F-8BC7-B3204C50B1F8}"/>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56880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DD48A-6EE1-49B7-B5DB-D830FF5C0C6E}"/>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964E6BE9-2ED3-4896-B2BD-4FE162FD839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F3D8290-E248-455F-A9F6-E1AA073F4602}"/>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5" name="Fußzeilenplatzhalter 4">
            <a:extLst>
              <a:ext uri="{FF2B5EF4-FFF2-40B4-BE49-F238E27FC236}">
                <a16:creationId xmlns:a16="http://schemas.microsoft.com/office/drawing/2014/main" id="{365150E5-66A6-4C26-9BA4-184A6D7985A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25B3F80-9483-4190-BC0A-9720E7D7AE60}"/>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4004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2973398-5A1A-4AAC-9E49-DD709EB74F8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C9449AA0-24DA-4C6A-8810-57A16FAE4C9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BE34360-F778-4972-B76C-2B3AB3B05018}"/>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5" name="Fußzeilenplatzhalter 4">
            <a:extLst>
              <a:ext uri="{FF2B5EF4-FFF2-40B4-BE49-F238E27FC236}">
                <a16:creationId xmlns:a16="http://schemas.microsoft.com/office/drawing/2014/main" id="{E15E910C-EA7D-4C4C-9D9F-28B268D5B1F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52BE1E6-EDFC-4E3B-836B-C3F396B27CC7}"/>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62688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43FCB-EC0D-4BF7-B8A3-F63B9B6BDA5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186464F-EEB0-4D91-B32C-9DE6588E3C5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39B96B2-DEB3-4D06-8C8D-BA6C563B3F3C}"/>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5" name="Fußzeilenplatzhalter 4">
            <a:extLst>
              <a:ext uri="{FF2B5EF4-FFF2-40B4-BE49-F238E27FC236}">
                <a16:creationId xmlns:a16="http://schemas.microsoft.com/office/drawing/2014/main" id="{A6622B71-15FD-451C-9498-A064FDFA422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CEE1F43-410F-49DE-8847-3199C783DDAF}"/>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206786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A3DCF4-021D-45DE-9383-4BAFE768D8B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0AD62AC-DC52-45D6-B1A9-29D183E86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F2310C9-D89A-48EF-B7B9-8B85F732520C}"/>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5" name="Fußzeilenplatzhalter 4">
            <a:extLst>
              <a:ext uri="{FF2B5EF4-FFF2-40B4-BE49-F238E27FC236}">
                <a16:creationId xmlns:a16="http://schemas.microsoft.com/office/drawing/2014/main" id="{1A0A4349-2D50-45BD-9AB4-38D47765AD6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55A4421-317A-489F-98AF-303F247104E1}"/>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347163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2DEC8-1AF0-45D5-A55A-89169C51A83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E911A0A-8D17-4017-ABF1-C0B01EA7C83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09069B87-B973-4FE5-AA30-27A803B477E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1AF06ABA-63E8-4E86-887C-DEBBAF28B900}"/>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6" name="Fußzeilenplatzhalter 5">
            <a:extLst>
              <a:ext uri="{FF2B5EF4-FFF2-40B4-BE49-F238E27FC236}">
                <a16:creationId xmlns:a16="http://schemas.microsoft.com/office/drawing/2014/main" id="{DBDF7ECE-5199-469E-AFDA-36BE58AEB21A}"/>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A5EF02-D634-4D07-A0A9-70BAA321F22D}"/>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229108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0A025-3A64-4345-98D0-FB06075CF168}"/>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148D8E6-1CEF-44E0-87BB-564BB155F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4B1BAF4-68B5-4854-91C5-8F118C7F7DA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A4C6432B-8EA9-4AEE-A21C-4F4A46C92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AFF95DF-32C1-4A8C-AFC1-38AD823CB91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BE94A333-3A47-4FA2-A68C-D0DB16DDA386}"/>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8" name="Fußzeilenplatzhalter 7">
            <a:extLst>
              <a:ext uri="{FF2B5EF4-FFF2-40B4-BE49-F238E27FC236}">
                <a16:creationId xmlns:a16="http://schemas.microsoft.com/office/drawing/2014/main" id="{AF3CBCE9-BF05-4725-BC19-3BDE2433E32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C4D4D13B-F634-41F3-A5AC-9680956335D5}"/>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13457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EE2B2-7DB2-49F5-AB2C-F7FC3818B92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ED546A9-4D7D-416B-A277-8D3F52803E77}"/>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4" name="Fußzeilenplatzhalter 3">
            <a:extLst>
              <a:ext uri="{FF2B5EF4-FFF2-40B4-BE49-F238E27FC236}">
                <a16:creationId xmlns:a16="http://schemas.microsoft.com/office/drawing/2014/main" id="{2F58F77A-B222-4C9C-BF17-FEFA2C76E3F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5FED022-3B79-45DE-93CC-C4E2B9ECB82C}"/>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146023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B31BF08-C362-47C4-A0CF-DD8872ED8A76}"/>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3" name="Fußzeilenplatzhalter 2">
            <a:extLst>
              <a:ext uri="{FF2B5EF4-FFF2-40B4-BE49-F238E27FC236}">
                <a16:creationId xmlns:a16="http://schemas.microsoft.com/office/drawing/2014/main" id="{457EDA77-9FEF-43B7-87FE-87456696C0D6}"/>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79168CBA-0810-4B04-B136-D52EA14A5C95}"/>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17643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B7184-42F9-43B7-8153-D18D6DB066A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1C8DC41-C2BC-4535-A077-B28623B1A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085CD72-A7E1-4CFB-8C6F-9BB261490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F131FD9-9577-4EFB-B825-CD8A208C971F}"/>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6" name="Fußzeilenplatzhalter 5">
            <a:extLst>
              <a:ext uri="{FF2B5EF4-FFF2-40B4-BE49-F238E27FC236}">
                <a16:creationId xmlns:a16="http://schemas.microsoft.com/office/drawing/2014/main" id="{A4CF8BCE-2705-4F3C-AE65-D7D47EE1AA7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611B80F-AB9D-43A8-AA7F-0580CD67F3CD}"/>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212201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5A76F-6B31-4CEC-81D5-3AC142D2E1F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4349E11B-9C2C-4364-8B14-0CDE3642E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03EFBDD0-8BDF-4EDD-A6F3-09AD0D8D1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EFE0E8-4600-428C-B10E-E973F83068DF}"/>
              </a:ext>
            </a:extLst>
          </p:cNvPr>
          <p:cNvSpPr>
            <a:spLocks noGrp="1"/>
          </p:cNvSpPr>
          <p:nvPr>
            <p:ph type="dt" sz="half" idx="10"/>
          </p:nvPr>
        </p:nvSpPr>
        <p:spPr/>
        <p:txBody>
          <a:bodyPr/>
          <a:lstStyle/>
          <a:p>
            <a:fld id="{6449CE3C-931C-4F71-9FF8-5D7193990E8E}" type="datetimeFigureOut">
              <a:rPr lang="de-CH" smtClean="0"/>
              <a:t>10.11.2017</a:t>
            </a:fld>
            <a:endParaRPr lang="de-CH"/>
          </a:p>
        </p:txBody>
      </p:sp>
      <p:sp>
        <p:nvSpPr>
          <p:cNvPr id="6" name="Fußzeilenplatzhalter 5">
            <a:extLst>
              <a:ext uri="{FF2B5EF4-FFF2-40B4-BE49-F238E27FC236}">
                <a16:creationId xmlns:a16="http://schemas.microsoft.com/office/drawing/2014/main" id="{5FFAF97D-F4F9-4A31-A7A6-9300476AC2B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06B383F-FC7B-40C2-A8F4-EC47B4E19877}"/>
              </a:ext>
            </a:extLst>
          </p:cNvPr>
          <p:cNvSpPr>
            <a:spLocks noGrp="1"/>
          </p:cNvSpPr>
          <p:nvPr>
            <p:ph type="sldNum" sz="quarter" idx="12"/>
          </p:nvPr>
        </p:nvSpPr>
        <p:spPr/>
        <p:txBody>
          <a:bodyPr/>
          <a:lstStyle/>
          <a:p>
            <a:fld id="{A562A55A-89BE-470D-812A-9D5AB029EAF4}" type="slidenum">
              <a:rPr lang="de-CH" smtClean="0"/>
              <a:t>‹#›</a:t>
            </a:fld>
            <a:endParaRPr lang="de-CH"/>
          </a:p>
        </p:txBody>
      </p:sp>
    </p:spTree>
    <p:extLst>
      <p:ext uri="{BB962C8B-B14F-4D97-AF65-F5344CB8AC3E}">
        <p14:creationId xmlns:p14="http://schemas.microsoft.com/office/powerpoint/2010/main" val="20835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FD1DC58-8ABD-4B54-B1B0-413383A9E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7EC964B1-DC58-4A89-9802-57CED34FB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820A9EA-9953-4FE1-A6BC-112AB5E55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9CE3C-931C-4F71-9FF8-5D7193990E8E}" type="datetimeFigureOut">
              <a:rPr lang="de-CH" smtClean="0"/>
              <a:t>10.11.2017</a:t>
            </a:fld>
            <a:endParaRPr lang="de-CH"/>
          </a:p>
        </p:txBody>
      </p:sp>
      <p:sp>
        <p:nvSpPr>
          <p:cNvPr id="5" name="Fußzeilenplatzhalter 4">
            <a:extLst>
              <a:ext uri="{FF2B5EF4-FFF2-40B4-BE49-F238E27FC236}">
                <a16:creationId xmlns:a16="http://schemas.microsoft.com/office/drawing/2014/main" id="{6E45CADB-D12E-4FEC-92E1-BF98FD5B1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1E761D3A-A40F-4397-8238-13173050D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2A55A-89BE-470D-812A-9D5AB029EAF4}" type="slidenum">
              <a:rPr lang="de-CH" smtClean="0"/>
              <a:t>‹#›</a:t>
            </a:fld>
            <a:endParaRPr lang="de-CH"/>
          </a:p>
        </p:txBody>
      </p:sp>
    </p:spTree>
    <p:extLst>
      <p:ext uri="{BB962C8B-B14F-4D97-AF65-F5344CB8AC3E}">
        <p14:creationId xmlns:p14="http://schemas.microsoft.com/office/powerpoint/2010/main" val="1969102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dmin.ch/opc/de/classified-compilation/19070042/index.html#fn-#a28-1" TargetMode="External"/><Relationship Id="rId2" Type="http://schemas.openxmlformats.org/officeDocument/2006/relationships/hyperlink" Target="https://www.admin.ch/opc/de/classified-compilation/19070042/index.html#a2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dmin.ch/opc/de/classified-compilation/19370083/index.html#fn-#a112-1" TargetMode="External"/><Relationship Id="rId2" Type="http://schemas.openxmlformats.org/officeDocument/2006/relationships/hyperlink" Target="https://www.admin.ch/opc/de/classified-compilation/19370083/index.html#a112" TargetMode="External"/><Relationship Id="rId1" Type="http://schemas.openxmlformats.org/officeDocument/2006/relationships/slideLayout" Target="../slideLayouts/slideLayout2.xml"/><Relationship Id="rId4" Type="http://schemas.openxmlformats.org/officeDocument/2006/relationships/hyperlink" Target="https://www.admin.ch/opc/de/classified-compilation/19370083/index.html#fn-#a112-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46360C1-635D-4671-B838-6644783433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352" y="-2887980"/>
            <a:ext cx="14260832" cy="10695624"/>
          </a:xfrm>
        </p:spPr>
      </p:pic>
      <p:pic>
        <p:nvPicPr>
          <p:cNvPr id="8" name="Grafik 7">
            <a:extLst>
              <a:ext uri="{FF2B5EF4-FFF2-40B4-BE49-F238E27FC236}">
                <a16:creationId xmlns:a16="http://schemas.microsoft.com/office/drawing/2014/main" id="{32E3020E-6DDF-4277-8614-1DD325264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40" y="-812009"/>
            <a:ext cx="4185920" cy="3139440"/>
          </a:xfrm>
          <a:prstGeom prst="rect">
            <a:avLst/>
          </a:prstGeom>
        </p:spPr>
      </p:pic>
      <p:pic>
        <p:nvPicPr>
          <p:cNvPr id="10" name="Grafik 9">
            <a:extLst>
              <a:ext uri="{FF2B5EF4-FFF2-40B4-BE49-F238E27FC236}">
                <a16:creationId xmlns:a16="http://schemas.microsoft.com/office/drawing/2014/main" id="{C68595C1-6FCB-4BD2-907C-29FA714D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5" y="3856195"/>
            <a:ext cx="4306996" cy="2422685"/>
          </a:xfrm>
          <a:prstGeom prst="rect">
            <a:avLst/>
          </a:prstGeom>
        </p:spPr>
      </p:pic>
    </p:spTree>
    <p:extLst>
      <p:ext uri="{BB962C8B-B14F-4D97-AF65-F5344CB8AC3E}">
        <p14:creationId xmlns:p14="http://schemas.microsoft.com/office/powerpoint/2010/main" val="44975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573E1-8139-4C84-ACED-C541666870E2}"/>
              </a:ext>
            </a:extLst>
          </p:cNvPr>
          <p:cNvSpPr>
            <a:spLocks noGrp="1"/>
          </p:cNvSpPr>
          <p:nvPr>
            <p:ph type="ctrTitle"/>
          </p:nvPr>
        </p:nvSpPr>
        <p:spPr>
          <a:xfrm>
            <a:off x="2266950" y="855663"/>
            <a:ext cx="7658100" cy="988377"/>
          </a:xfrm>
        </p:spPr>
        <p:txBody>
          <a:bodyPr>
            <a:normAutofit fontScale="90000"/>
          </a:bodyPr>
          <a:lstStyle/>
          <a:p>
            <a:br>
              <a:rPr lang="de-DE" dirty="0"/>
            </a:br>
            <a:r>
              <a:rPr lang="de-DE" dirty="0"/>
              <a:t>Wer erlässt Gesetze?</a:t>
            </a:r>
            <a:endParaRPr lang="de-CH" dirty="0"/>
          </a:p>
        </p:txBody>
      </p:sp>
      <p:sp>
        <p:nvSpPr>
          <p:cNvPr id="3" name="Untertitel 2">
            <a:extLst>
              <a:ext uri="{FF2B5EF4-FFF2-40B4-BE49-F238E27FC236}">
                <a16:creationId xmlns:a16="http://schemas.microsoft.com/office/drawing/2014/main" id="{90AEE138-8EB9-439F-BD73-45504DAAE8C5}"/>
              </a:ext>
            </a:extLst>
          </p:cNvPr>
          <p:cNvSpPr>
            <a:spLocks noGrp="1"/>
          </p:cNvSpPr>
          <p:nvPr>
            <p:ph type="subTitle" idx="1"/>
          </p:nvPr>
        </p:nvSpPr>
        <p:spPr>
          <a:xfrm>
            <a:off x="1524000" y="2108518"/>
            <a:ext cx="9144000" cy="1655762"/>
          </a:xfrm>
        </p:spPr>
        <p:txBody>
          <a:bodyPr/>
          <a:lstStyle/>
          <a:p>
            <a:pPr marL="342900" indent="-342900">
              <a:buFontTx/>
              <a:buChar char="-"/>
            </a:pPr>
            <a:r>
              <a:rPr lang="de-DE" dirty="0"/>
              <a:t>Niemand, der Koran wird interpretiert</a:t>
            </a:r>
          </a:p>
        </p:txBody>
      </p:sp>
    </p:spTree>
    <p:extLst>
      <p:ext uri="{BB962C8B-B14F-4D97-AF65-F5344CB8AC3E}">
        <p14:creationId xmlns:p14="http://schemas.microsoft.com/office/powerpoint/2010/main" val="307438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47E99-A85F-4849-9553-B1DE33041509}"/>
              </a:ext>
            </a:extLst>
          </p:cNvPr>
          <p:cNvSpPr>
            <a:spLocks noGrp="1"/>
          </p:cNvSpPr>
          <p:nvPr>
            <p:ph type="title"/>
          </p:nvPr>
        </p:nvSpPr>
        <p:spPr/>
        <p:txBody>
          <a:bodyPr/>
          <a:lstStyle/>
          <a:p>
            <a:r>
              <a:rPr lang="de-DE" dirty="0"/>
              <a:t>Unterschiede?</a:t>
            </a:r>
            <a:endParaRPr lang="de-CH" dirty="0"/>
          </a:p>
        </p:txBody>
      </p:sp>
    </p:spTree>
    <p:extLst>
      <p:ext uri="{BB962C8B-B14F-4D97-AF65-F5344CB8AC3E}">
        <p14:creationId xmlns:p14="http://schemas.microsoft.com/office/powerpoint/2010/main" val="258774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47E99-A85F-4849-9553-B1DE33041509}"/>
              </a:ext>
            </a:extLst>
          </p:cNvPr>
          <p:cNvSpPr>
            <a:spLocks noGrp="1"/>
          </p:cNvSpPr>
          <p:nvPr>
            <p:ph type="title"/>
          </p:nvPr>
        </p:nvSpPr>
        <p:spPr/>
        <p:txBody>
          <a:bodyPr/>
          <a:lstStyle/>
          <a:p>
            <a:pPr algn="ctr"/>
            <a:r>
              <a:rPr lang="de-DE" dirty="0"/>
              <a:t>Unterschiede?</a:t>
            </a:r>
            <a:endParaRPr lang="de-CH" dirty="0"/>
          </a:p>
        </p:txBody>
      </p:sp>
      <p:sp>
        <p:nvSpPr>
          <p:cNvPr id="3" name="Textfeld 2">
            <a:extLst>
              <a:ext uri="{FF2B5EF4-FFF2-40B4-BE49-F238E27FC236}">
                <a16:creationId xmlns:a16="http://schemas.microsoft.com/office/drawing/2014/main" id="{EF7140E6-9DE0-4191-8F6C-4CD826234E99}"/>
              </a:ext>
            </a:extLst>
          </p:cNvPr>
          <p:cNvSpPr txBox="1"/>
          <p:nvPr/>
        </p:nvSpPr>
        <p:spPr>
          <a:xfrm>
            <a:off x="525780" y="1690688"/>
            <a:ext cx="10828020" cy="1200329"/>
          </a:xfrm>
          <a:prstGeom prst="rect">
            <a:avLst/>
          </a:prstGeom>
          <a:noFill/>
        </p:spPr>
        <p:txBody>
          <a:bodyPr wrap="square" rtlCol="0">
            <a:spAutoFit/>
          </a:bodyPr>
          <a:lstStyle/>
          <a:p>
            <a:pPr marL="342900" indent="-342900" algn="ctr">
              <a:buFontTx/>
              <a:buChar char="-"/>
            </a:pPr>
            <a:r>
              <a:rPr lang="de-DE" sz="2400" dirty="0"/>
              <a:t>Historische</a:t>
            </a:r>
            <a:r>
              <a:rPr lang="de-DE" dirty="0"/>
              <a:t> </a:t>
            </a:r>
            <a:r>
              <a:rPr lang="de-DE" sz="2400" dirty="0"/>
              <a:t>Entwicklung/Einwirkung(Französische Revolution, arabischer Frühling)?</a:t>
            </a:r>
          </a:p>
          <a:p>
            <a:pPr marL="342900" indent="-342900" algn="ctr">
              <a:buFontTx/>
              <a:buChar char="-"/>
            </a:pPr>
            <a:r>
              <a:rPr lang="de-DE" sz="2400" dirty="0"/>
              <a:t>Unterschiedliche Kulturelle Gegebenheiten?</a:t>
            </a:r>
          </a:p>
          <a:p>
            <a:pPr marL="342900" indent="-342900" algn="ctr">
              <a:buFontTx/>
              <a:buChar char="-"/>
            </a:pPr>
            <a:r>
              <a:rPr lang="de-DE" sz="2400" dirty="0"/>
              <a:t>Recht ist von Staat zu Staat unterschiedlich</a:t>
            </a:r>
            <a:endParaRPr lang="de-CH" sz="2400" dirty="0"/>
          </a:p>
        </p:txBody>
      </p:sp>
    </p:spTree>
    <p:extLst>
      <p:ext uri="{BB962C8B-B14F-4D97-AF65-F5344CB8AC3E}">
        <p14:creationId xmlns:p14="http://schemas.microsoft.com/office/powerpoint/2010/main" val="268260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27F22-C3FF-431F-BCB9-F1F5ED2A7F22}"/>
              </a:ext>
            </a:extLst>
          </p:cNvPr>
          <p:cNvSpPr>
            <a:spLocks noGrp="1"/>
          </p:cNvSpPr>
          <p:nvPr>
            <p:ph type="title"/>
          </p:nvPr>
        </p:nvSpPr>
        <p:spPr/>
        <p:txBody>
          <a:bodyPr/>
          <a:lstStyle/>
          <a:p>
            <a:r>
              <a:rPr lang="de-DE" dirty="0"/>
              <a:t>Was ist Recht?</a:t>
            </a:r>
            <a:endParaRPr lang="de-CH" dirty="0"/>
          </a:p>
        </p:txBody>
      </p:sp>
      <p:sp>
        <p:nvSpPr>
          <p:cNvPr id="3" name="Inhaltsplatzhalter 2">
            <a:extLst>
              <a:ext uri="{FF2B5EF4-FFF2-40B4-BE49-F238E27FC236}">
                <a16:creationId xmlns:a16="http://schemas.microsoft.com/office/drawing/2014/main" id="{964A774F-C1BD-4AD4-B0E4-F9BFEBD5A0CC}"/>
              </a:ext>
            </a:extLst>
          </p:cNvPr>
          <p:cNvSpPr>
            <a:spLocks noGrp="1"/>
          </p:cNvSpPr>
          <p:nvPr>
            <p:ph idx="1"/>
          </p:nvPr>
        </p:nvSpPr>
        <p:spPr/>
        <p:txBody>
          <a:bodyPr/>
          <a:lstStyle/>
          <a:p>
            <a:endParaRPr lang="de-CH"/>
          </a:p>
        </p:txBody>
      </p:sp>
    </p:spTree>
    <p:extLst>
      <p:ext uri="{BB962C8B-B14F-4D97-AF65-F5344CB8AC3E}">
        <p14:creationId xmlns:p14="http://schemas.microsoft.com/office/powerpoint/2010/main" val="140624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27F22-C3FF-431F-BCB9-F1F5ED2A7F22}"/>
              </a:ext>
            </a:extLst>
          </p:cNvPr>
          <p:cNvSpPr>
            <a:spLocks noGrp="1"/>
          </p:cNvSpPr>
          <p:nvPr>
            <p:ph type="title"/>
          </p:nvPr>
        </p:nvSpPr>
        <p:spPr/>
        <p:txBody>
          <a:bodyPr/>
          <a:lstStyle/>
          <a:p>
            <a:r>
              <a:rPr lang="de-DE" dirty="0"/>
              <a:t>Was ist Recht?</a:t>
            </a:r>
            <a:endParaRPr lang="de-CH" dirty="0"/>
          </a:p>
        </p:txBody>
      </p:sp>
      <p:sp>
        <p:nvSpPr>
          <p:cNvPr id="3" name="Inhaltsplatzhalter 2">
            <a:extLst>
              <a:ext uri="{FF2B5EF4-FFF2-40B4-BE49-F238E27FC236}">
                <a16:creationId xmlns:a16="http://schemas.microsoft.com/office/drawing/2014/main" id="{964A774F-C1BD-4AD4-B0E4-F9BFEBD5A0CC}"/>
              </a:ext>
            </a:extLst>
          </p:cNvPr>
          <p:cNvSpPr>
            <a:spLocks noGrp="1"/>
          </p:cNvSpPr>
          <p:nvPr>
            <p:ph idx="1"/>
          </p:nvPr>
        </p:nvSpPr>
        <p:spPr/>
        <p:txBody>
          <a:bodyPr/>
          <a:lstStyle/>
          <a:p>
            <a:r>
              <a:rPr lang="de-DE" dirty="0"/>
              <a:t>Rechtsphilosophie</a:t>
            </a:r>
          </a:p>
          <a:p>
            <a:r>
              <a:rPr lang="de-DE" dirty="0"/>
              <a:t>Rechtssoziologie</a:t>
            </a:r>
          </a:p>
          <a:p>
            <a:r>
              <a:rPr lang="de-DE" dirty="0"/>
              <a:t>Rechtshistorie</a:t>
            </a:r>
          </a:p>
          <a:p>
            <a:r>
              <a:rPr lang="de-DE" dirty="0"/>
              <a:t>Rechtswissenschaft	</a:t>
            </a:r>
          </a:p>
        </p:txBody>
      </p:sp>
    </p:spTree>
    <p:extLst>
      <p:ext uri="{BB962C8B-B14F-4D97-AF65-F5344CB8AC3E}">
        <p14:creationId xmlns:p14="http://schemas.microsoft.com/office/powerpoint/2010/main" val="334390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4AFB0-ED73-43D5-8689-26EDEA77B851}"/>
              </a:ext>
            </a:extLst>
          </p:cNvPr>
          <p:cNvSpPr>
            <a:spLocks noGrp="1"/>
          </p:cNvSpPr>
          <p:nvPr>
            <p:ph type="title"/>
          </p:nvPr>
        </p:nvSpPr>
        <p:spPr/>
        <p:txBody>
          <a:bodyPr/>
          <a:lstStyle/>
          <a:p>
            <a:r>
              <a:rPr lang="de-DE" dirty="0"/>
              <a:t>Das Rechtsstudium in der Schweiz		</a:t>
            </a:r>
            <a:endParaRPr lang="de-CH" dirty="0"/>
          </a:p>
        </p:txBody>
      </p:sp>
      <p:sp>
        <p:nvSpPr>
          <p:cNvPr id="3" name="Inhaltsplatzhalter 2">
            <a:extLst>
              <a:ext uri="{FF2B5EF4-FFF2-40B4-BE49-F238E27FC236}">
                <a16:creationId xmlns:a16="http://schemas.microsoft.com/office/drawing/2014/main" id="{99ED001D-12DE-4027-AF91-5DB254724597}"/>
              </a:ext>
            </a:extLst>
          </p:cNvPr>
          <p:cNvSpPr>
            <a:spLocks noGrp="1"/>
          </p:cNvSpPr>
          <p:nvPr>
            <p:ph idx="1"/>
          </p:nvPr>
        </p:nvSpPr>
        <p:spPr/>
        <p:txBody>
          <a:bodyPr/>
          <a:lstStyle/>
          <a:p>
            <a:r>
              <a:rPr lang="de-DE" dirty="0"/>
              <a:t>Geschichtlicher Hintergrund unseres Rechtssystems.</a:t>
            </a:r>
          </a:p>
          <a:p>
            <a:r>
              <a:rPr lang="de-DE" dirty="0"/>
              <a:t>Einführung in jedes </a:t>
            </a:r>
            <a:r>
              <a:rPr lang="de-DE" dirty="0" err="1"/>
              <a:t>grössere</a:t>
            </a:r>
            <a:r>
              <a:rPr lang="de-DE" dirty="0"/>
              <a:t> Rechtsgebiet der Schweiz.</a:t>
            </a:r>
          </a:p>
          <a:p>
            <a:r>
              <a:rPr lang="de-DE" dirty="0"/>
              <a:t>Juristisches Gespür entwickeln.</a:t>
            </a:r>
          </a:p>
          <a:p>
            <a:r>
              <a:rPr lang="de-DE" dirty="0"/>
              <a:t>Argumentieren lernen.</a:t>
            </a:r>
          </a:p>
          <a:p>
            <a:r>
              <a:rPr lang="de-DE" dirty="0"/>
              <a:t>Lesen!</a:t>
            </a:r>
          </a:p>
        </p:txBody>
      </p:sp>
    </p:spTree>
    <p:extLst>
      <p:ext uri="{BB962C8B-B14F-4D97-AF65-F5344CB8AC3E}">
        <p14:creationId xmlns:p14="http://schemas.microsoft.com/office/powerpoint/2010/main" val="422269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524C6-A73F-424D-BB58-F70B26468127}"/>
              </a:ext>
            </a:extLst>
          </p:cNvPr>
          <p:cNvSpPr>
            <a:spLocks noGrp="1"/>
          </p:cNvSpPr>
          <p:nvPr>
            <p:ph type="title"/>
          </p:nvPr>
        </p:nvSpPr>
        <p:spPr/>
        <p:txBody>
          <a:bodyPr/>
          <a:lstStyle/>
          <a:p>
            <a:r>
              <a:rPr lang="de-DE" dirty="0"/>
              <a:t>Das Rechtsstudium in der Schweiz	</a:t>
            </a:r>
            <a:endParaRPr lang="de-CH" dirty="0"/>
          </a:p>
        </p:txBody>
      </p:sp>
      <p:pic>
        <p:nvPicPr>
          <p:cNvPr id="4" name="Inhaltsplatzhalter 3">
            <a:extLst>
              <a:ext uri="{FF2B5EF4-FFF2-40B4-BE49-F238E27FC236}">
                <a16:creationId xmlns:a16="http://schemas.microsoft.com/office/drawing/2014/main" id="{AA0534B3-70A1-42E4-A331-1D6BAA79A9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356" y="1772285"/>
            <a:ext cx="9799808" cy="4351338"/>
          </a:xfrm>
          <a:prstGeom prst="rect">
            <a:avLst/>
          </a:prstGeom>
        </p:spPr>
      </p:pic>
    </p:spTree>
    <p:extLst>
      <p:ext uri="{BB962C8B-B14F-4D97-AF65-F5344CB8AC3E}">
        <p14:creationId xmlns:p14="http://schemas.microsoft.com/office/powerpoint/2010/main" val="177209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0006A-E8C4-4502-8934-268E96DCD2A8}"/>
              </a:ext>
            </a:extLst>
          </p:cNvPr>
          <p:cNvSpPr>
            <a:spLocks noGrp="1"/>
          </p:cNvSpPr>
          <p:nvPr>
            <p:ph type="title"/>
          </p:nvPr>
        </p:nvSpPr>
        <p:spPr/>
        <p:txBody>
          <a:bodyPr/>
          <a:lstStyle/>
          <a:p>
            <a:r>
              <a:rPr lang="de-DE" dirty="0"/>
              <a:t>Öffentliches Recht		</a:t>
            </a:r>
            <a:endParaRPr lang="de-CH" dirty="0"/>
          </a:p>
        </p:txBody>
      </p:sp>
      <p:sp>
        <p:nvSpPr>
          <p:cNvPr id="3" name="Inhaltsplatzhalter 2">
            <a:extLst>
              <a:ext uri="{FF2B5EF4-FFF2-40B4-BE49-F238E27FC236}">
                <a16:creationId xmlns:a16="http://schemas.microsoft.com/office/drawing/2014/main" id="{F4C7A7B0-F7FA-4136-918B-0CAA15892D0F}"/>
              </a:ext>
            </a:extLst>
          </p:cNvPr>
          <p:cNvSpPr>
            <a:spLocks noGrp="1"/>
          </p:cNvSpPr>
          <p:nvPr>
            <p:ph idx="1"/>
          </p:nvPr>
        </p:nvSpPr>
        <p:spPr/>
        <p:txBody>
          <a:bodyPr/>
          <a:lstStyle/>
          <a:p>
            <a:r>
              <a:rPr lang="de-DE" dirty="0"/>
              <a:t>Der Staat tritt dem Bürger gegenüber hoheitlich auf.</a:t>
            </a:r>
          </a:p>
          <a:p>
            <a:r>
              <a:rPr lang="de-DE" dirty="0"/>
              <a:t>Organisatorisch, Ordnend.</a:t>
            </a:r>
            <a:endParaRPr lang="de-CH" dirty="0"/>
          </a:p>
        </p:txBody>
      </p:sp>
    </p:spTree>
    <p:extLst>
      <p:ext uri="{BB962C8B-B14F-4D97-AF65-F5344CB8AC3E}">
        <p14:creationId xmlns:p14="http://schemas.microsoft.com/office/powerpoint/2010/main" val="231029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06DAF-7789-48DD-8743-34E03F228A86}"/>
              </a:ext>
            </a:extLst>
          </p:cNvPr>
          <p:cNvSpPr>
            <a:spLocks noGrp="1"/>
          </p:cNvSpPr>
          <p:nvPr>
            <p:ph type="title"/>
          </p:nvPr>
        </p:nvSpPr>
        <p:spPr/>
        <p:txBody>
          <a:bodyPr/>
          <a:lstStyle/>
          <a:p>
            <a:r>
              <a:rPr lang="de-DE" dirty="0"/>
              <a:t>Beispiel	</a:t>
            </a:r>
            <a:endParaRPr lang="de-CH" dirty="0"/>
          </a:p>
        </p:txBody>
      </p:sp>
      <p:sp>
        <p:nvSpPr>
          <p:cNvPr id="3" name="Inhaltsplatzhalter 2">
            <a:extLst>
              <a:ext uri="{FF2B5EF4-FFF2-40B4-BE49-F238E27FC236}">
                <a16:creationId xmlns:a16="http://schemas.microsoft.com/office/drawing/2014/main" id="{C3A4A8A0-F460-43DB-9058-BBE6A5AAD561}"/>
              </a:ext>
            </a:extLst>
          </p:cNvPr>
          <p:cNvSpPr>
            <a:spLocks noGrp="1"/>
          </p:cNvSpPr>
          <p:nvPr>
            <p:ph idx="1"/>
          </p:nvPr>
        </p:nvSpPr>
        <p:spPr/>
        <p:txBody>
          <a:bodyPr/>
          <a:lstStyle/>
          <a:p>
            <a:r>
              <a:rPr lang="de-DE" dirty="0"/>
              <a:t>Der strenggläubige X will der weiblichen Lehrerin Y die Hand nicht schütteln</a:t>
            </a:r>
          </a:p>
          <a:p>
            <a:r>
              <a:rPr lang="de-DE" dirty="0"/>
              <a:t>Welche Rechte sind betroffen?</a:t>
            </a:r>
            <a:endParaRPr lang="de-CH" dirty="0"/>
          </a:p>
        </p:txBody>
      </p:sp>
    </p:spTree>
    <p:extLst>
      <p:ext uri="{BB962C8B-B14F-4D97-AF65-F5344CB8AC3E}">
        <p14:creationId xmlns:p14="http://schemas.microsoft.com/office/powerpoint/2010/main" val="332837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240A-47B5-43BC-A3D2-AAD279221D12}"/>
              </a:ext>
            </a:extLst>
          </p:cNvPr>
          <p:cNvSpPr>
            <a:spLocks noGrp="1"/>
          </p:cNvSpPr>
          <p:nvPr>
            <p:ph type="title"/>
          </p:nvPr>
        </p:nvSpPr>
        <p:spPr/>
        <p:txBody>
          <a:bodyPr/>
          <a:lstStyle/>
          <a:p>
            <a:r>
              <a:rPr lang="de-DE" dirty="0"/>
              <a:t>Beispiel	</a:t>
            </a:r>
            <a:endParaRPr lang="de-CH" dirty="0"/>
          </a:p>
        </p:txBody>
      </p:sp>
      <p:sp>
        <p:nvSpPr>
          <p:cNvPr id="3" name="Inhaltsplatzhalter 2">
            <a:extLst>
              <a:ext uri="{FF2B5EF4-FFF2-40B4-BE49-F238E27FC236}">
                <a16:creationId xmlns:a16="http://schemas.microsoft.com/office/drawing/2014/main" id="{3C078C16-791C-4BD6-AC65-BDA488B9CB5F}"/>
              </a:ext>
            </a:extLst>
          </p:cNvPr>
          <p:cNvSpPr>
            <a:spLocks noGrp="1"/>
          </p:cNvSpPr>
          <p:nvPr>
            <p:ph idx="1"/>
          </p:nvPr>
        </p:nvSpPr>
        <p:spPr/>
        <p:txBody>
          <a:bodyPr/>
          <a:lstStyle/>
          <a:p>
            <a:r>
              <a:rPr lang="de-DE" dirty="0"/>
              <a:t>Religionsfreiheit	</a:t>
            </a:r>
          </a:p>
          <a:p>
            <a:r>
              <a:rPr lang="de-DE" dirty="0"/>
              <a:t>Gleichberechtigung von Mann und Frau</a:t>
            </a:r>
            <a:endParaRPr lang="de-CH" dirty="0"/>
          </a:p>
        </p:txBody>
      </p:sp>
    </p:spTree>
    <p:extLst>
      <p:ext uri="{BB962C8B-B14F-4D97-AF65-F5344CB8AC3E}">
        <p14:creationId xmlns:p14="http://schemas.microsoft.com/office/powerpoint/2010/main" val="300749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7851869-FF03-4B04-B058-9ABB7F9A8D18}"/>
              </a:ext>
            </a:extLst>
          </p:cNvPr>
          <p:cNvPicPr>
            <a:picLocks noChangeAspect="1"/>
          </p:cNvPicPr>
          <p:nvPr/>
        </p:nvPicPr>
        <p:blipFill>
          <a:blip r:embed="rId2"/>
          <a:stretch>
            <a:fillRect/>
          </a:stretch>
        </p:blipFill>
        <p:spPr>
          <a:xfrm>
            <a:off x="1" y="4214"/>
            <a:ext cx="9273539" cy="6853786"/>
          </a:xfrm>
          <a:prstGeom prst="rect">
            <a:avLst/>
          </a:prstGeom>
        </p:spPr>
      </p:pic>
      <p:sp>
        <p:nvSpPr>
          <p:cNvPr id="9" name="Textfeld 8">
            <a:extLst>
              <a:ext uri="{FF2B5EF4-FFF2-40B4-BE49-F238E27FC236}">
                <a16:creationId xmlns:a16="http://schemas.microsoft.com/office/drawing/2014/main" id="{0F2B4A03-5058-47A2-BDC9-D5DE83B69488}"/>
              </a:ext>
            </a:extLst>
          </p:cNvPr>
          <p:cNvSpPr txBox="1"/>
          <p:nvPr/>
        </p:nvSpPr>
        <p:spPr>
          <a:xfrm>
            <a:off x="326571" y="223935"/>
            <a:ext cx="11865428" cy="769441"/>
          </a:xfrm>
          <a:prstGeom prst="rect">
            <a:avLst/>
          </a:prstGeom>
          <a:noFill/>
        </p:spPr>
        <p:txBody>
          <a:bodyPr wrap="square" rtlCol="0">
            <a:spAutoFit/>
          </a:bodyPr>
          <a:lstStyle/>
          <a:p>
            <a:r>
              <a:rPr lang="de-DE" sz="4400" b="1" dirty="0"/>
              <a:t>Rechtswissenschaften</a:t>
            </a:r>
            <a:endParaRPr lang="de-CH" sz="4400" b="1" dirty="0"/>
          </a:p>
        </p:txBody>
      </p:sp>
    </p:spTree>
    <p:extLst>
      <p:ext uri="{BB962C8B-B14F-4D97-AF65-F5344CB8AC3E}">
        <p14:creationId xmlns:p14="http://schemas.microsoft.com/office/powerpoint/2010/main" val="298988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A183D-95B5-4699-9704-BD36DC858E4E}"/>
              </a:ext>
            </a:extLst>
          </p:cNvPr>
          <p:cNvSpPr>
            <a:spLocks noGrp="1"/>
          </p:cNvSpPr>
          <p:nvPr>
            <p:ph type="title"/>
          </p:nvPr>
        </p:nvSpPr>
        <p:spPr/>
        <p:txBody>
          <a:bodyPr/>
          <a:lstStyle/>
          <a:p>
            <a:r>
              <a:rPr lang="de-DE" dirty="0"/>
              <a:t>Beispiel	</a:t>
            </a:r>
            <a:endParaRPr lang="de-CH" dirty="0"/>
          </a:p>
        </p:txBody>
      </p:sp>
      <p:sp>
        <p:nvSpPr>
          <p:cNvPr id="3" name="Inhaltsplatzhalter 2">
            <a:extLst>
              <a:ext uri="{FF2B5EF4-FFF2-40B4-BE49-F238E27FC236}">
                <a16:creationId xmlns:a16="http://schemas.microsoft.com/office/drawing/2014/main" id="{A30AA567-A9D8-4CBA-9FFA-4A13AFA7B3B0}"/>
              </a:ext>
            </a:extLst>
          </p:cNvPr>
          <p:cNvSpPr>
            <a:spLocks noGrp="1"/>
          </p:cNvSpPr>
          <p:nvPr>
            <p:ph idx="1"/>
          </p:nvPr>
        </p:nvSpPr>
        <p:spPr/>
        <p:txBody>
          <a:bodyPr/>
          <a:lstStyle/>
          <a:p>
            <a:r>
              <a:rPr lang="de-DE" dirty="0"/>
              <a:t>Das Baugesuch von X wird zurückgewiesen, da es gegen das Raumplanungsgesetz des Kantons Wallis </a:t>
            </a:r>
            <a:r>
              <a:rPr lang="de-DE" dirty="0" err="1"/>
              <a:t>verstösst</a:t>
            </a:r>
            <a:r>
              <a:rPr lang="de-DE" dirty="0"/>
              <a:t>.</a:t>
            </a:r>
            <a:endParaRPr lang="de-CH" dirty="0"/>
          </a:p>
        </p:txBody>
      </p:sp>
    </p:spTree>
    <p:extLst>
      <p:ext uri="{BB962C8B-B14F-4D97-AF65-F5344CB8AC3E}">
        <p14:creationId xmlns:p14="http://schemas.microsoft.com/office/powerpoint/2010/main" val="8722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8A7F8-BFDA-4793-A7A0-9ADB31B74E1D}"/>
              </a:ext>
            </a:extLst>
          </p:cNvPr>
          <p:cNvSpPr>
            <a:spLocks noGrp="1"/>
          </p:cNvSpPr>
          <p:nvPr>
            <p:ph type="title"/>
          </p:nvPr>
        </p:nvSpPr>
        <p:spPr/>
        <p:txBody>
          <a:bodyPr/>
          <a:lstStyle/>
          <a:p>
            <a:r>
              <a:rPr lang="de-DE" dirty="0"/>
              <a:t>Privatrecht	</a:t>
            </a:r>
            <a:endParaRPr lang="de-CH" dirty="0"/>
          </a:p>
        </p:txBody>
      </p:sp>
      <p:sp>
        <p:nvSpPr>
          <p:cNvPr id="3" name="Inhaltsplatzhalter 2">
            <a:extLst>
              <a:ext uri="{FF2B5EF4-FFF2-40B4-BE49-F238E27FC236}">
                <a16:creationId xmlns:a16="http://schemas.microsoft.com/office/drawing/2014/main" id="{EDEBFFD9-D398-4744-823A-1E948C5F1ED0}"/>
              </a:ext>
            </a:extLst>
          </p:cNvPr>
          <p:cNvSpPr>
            <a:spLocks noGrp="1"/>
          </p:cNvSpPr>
          <p:nvPr>
            <p:ph idx="1"/>
          </p:nvPr>
        </p:nvSpPr>
        <p:spPr/>
        <p:txBody>
          <a:bodyPr/>
          <a:lstStyle/>
          <a:p>
            <a:r>
              <a:rPr lang="de-DE" dirty="0"/>
              <a:t>Regelt das Zusammenleben zwischen den einzelnen</a:t>
            </a:r>
          </a:p>
          <a:p>
            <a:endParaRPr lang="de-CH" dirty="0"/>
          </a:p>
        </p:txBody>
      </p:sp>
    </p:spTree>
    <p:extLst>
      <p:ext uri="{BB962C8B-B14F-4D97-AF65-F5344CB8AC3E}">
        <p14:creationId xmlns:p14="http://schemas.microsoft.com/office/powerpoint/2010/main" val="280707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A2EF3-FE56-4244-BCA1-3A3693262B52}"/>
              </a:ext>
            </a:extLst>
          </p:cNvPr>
          <p:cNvSpPr>
            <a:spLocks noGrp="1"/>
          </p:cNvSpPr>
          <p:nvPr>
            <p:ph type="title"/>
          </p:nvPr>
        </p:nvSpPr>
        <p:spPr/>
        <p:txBody>
          <a:bodyPr/>
          <a:lstStyle/>
          <a:p>
            <a:r>
              <a:rPr lang="de-DE" dirty="0"/>
              <a:t>Beispiel	</a:t>
            </a:r>
            <a:endParaRPr lang="de-CH" dirty="0"/>
          </a:p>
        </p:txBody>
      </p:sp>
      <p:sp>
        <p:nvSpPr>
          <p:cNvPr id="3" name="Inhaltsplatzhalter 2">
            <a:extLst>
              <a:ext uri="{FF2B5EF4-FFF2-40B4-BE49-F238E27FC236}">
                <a16:creationId xmlns:a16="http://schemas.microsoft.com/office/drawing/2014/main" id="{7C633D03-9531-4C10-9390-D0FD1123F99F}"/>
              </a:ext>
            </a:extLst>
          </p:cNvPr>
          <p:cNvSpPr>
            <a:spLocks noGrp="1"/>
          </p:cNvSpPr>
          <p:nvPr>
            <p:ph idx="1"/>
          </p:nvPr>
        </p:nvSpPr>
        <p:spPr/>
        <p:txBody>
          <a:bodyPr>
            <a:normAutofit lnSpcReduction="10000"/>
          </a:bodyPr>
          <a:lstStyle/>
          <a:p>
            <a:r>
              <a:rPr lang="de-CH" b="1" dirty="0"/>
              <a:t> </a:t>
            </a:r>
            <a:r>
              <a:rPr lang="de-CH" b="1" dirty="0">
                <a:hlinkClick r:id="rId2"/>
              </a:rPr>
              <a:t>Art. 28</a:t>
            </a:r>
            <a:r>
              <a:rPr lang="de-CH" b="1" baseline="30000" dirty="0">
                <a:hlinkClick r:id="rId3"/>
              </a:rPr>
              <a:t>1</a:t>
            </a:r>
            <a:r>
              <a:rPr lang="de-CH" b="1" dirty="0">
                <a:hlinkClick r:id="rId2"/>
              </a:rPr>
              <a:t>B. Schutz der Persönlichkeit / II. Gegen Verletzungen / 1. Grundsatz</a:t>
            </a:r>
            <a:endParaRPr lang="de-CH" b="1" dirty="0"/>
          </a:p>
          <a:p>
            <a:r>
              <a:rPr lang="de-CH" dirty="0"/>
              <a:t>II. Gegen Verletzungen</a:t>
            </a:r>
          </a:p>
          <a:p>
            <a:r>
              <a:rPr lang="de-CH" dirty="0"/>
              <a:t>1. Grundsatz</a:t>
            </a:r>
          </a:p>
          <a:p>
            <a:r>
              <a:rPr lang="de-CH" baseline="30000" dirty="0"/>
              <a:t>1</a:t>
            </a:r>
            <a:r>
              <a:rPr lang="de-CH" dirty="0"/>
              <a:t> Wer in seiner Persönlichkeit widerrechtlich verletzt wird, kann zu seinem Schutz gegen jeden, der an der Verletzung mitwirkt, das Gericht anrufen.</a:t>
            </a:r>
          </a:p>
          <a:p>
            <a:r>
              <a:rPr lang="de-CH" baseline="30000" dirty="0"/>
              <a:t>2</a:t>
            </a:r>
            <a:r>
              <a:rPr lang="de-CH" dirty="0"/>
              <a:t> Eine Verletzung ist widerrechtlich, wenn sie nicht durch Einwilligung des Verletzten, durch ein überwiegendes privates oder öffentliches Interesse oder durch Gesetz gerechtfertigt ist.</a:t>
            </a:r>
          </a:p>
          <a:p>
            <a:endParaRPr lang="de-CH" dirty="0"/>
          </a:p>
        </p:txBody>
      </p:sp>
    </p:spTree>
    <p:extLst>
      <p:ext uri="{BB962C8B-B14F-4D97-AF65-F5344CB8AC3E}">
        <p14:creationId xmlns:p14="http://schemas.microsoft.com/office/powerpoint/2010/main" val="286865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F49B5-8D5B-4686-A7AD-273010266AAA}"/>
              </a:ext>
            </a:extLst>
          </p:cNvPr>
          <p:cNvSpPr>
            <a:spLocks noGrp="1"/>
          </p:cNvSpPr>
          <p:nvPr>
            <p:ph type="title"/>
          </p:nvPr>
        </p:nvSpPr>
        <p:spPr/>
        <p:txBody>
          <a:bodyPr/>
          <a:lstStyle/>
          <a:p>
            <a:r>
              <a:rPr lang="de-DE" cap="none" dirty="0"/>
              <a:t>Das Recht am eigenen Bild </a:t>
            </a:r>
            <a:br>
              <a:rPr lang="de-DE" cap="none" dirty="0"/>
            </a:br>
            <a:r>
              <a:rPr lang="de-DE" cap="none" dirty="0"/>
              <a:t>(Art. 28 Abs.1 ZGB)</a:t>
            </a:r>
            <a:endParaRPr lang="de-CH" cap="none" dirty="0"/>
          </a:p>
        </p:txBody>
      </p:sp>
      <p:sp>
        <p:nvSpPr>
          <p:cNvPr id="3" name="Inhaltsplatzhalter 2">
            <a:extLst>
              <a:ext uri="{FF2B5EF4-FFF2-40B4-BE49-F238E27FC236}">
                <a16:creationId xmlns:a16="http://schemas.microsoft.com/office/drawing/2014/main" id="{C3FD9780-B736-4AB8-BE9D-1D96E85A51F2}"/>
              </a:ext>
            </a:extLst>
          </p:cNvPr>
          <p:cNvSpPr>
            <a:spLocks noGrp="1"/>
          </p:cNvSpPr>
          <p:nvPr>
            <p:ph idx="1"/>
          </p:nvPr>
        </p:nvSpPr>
        <p:spPr/>
        <p:txBody>
          <a:bodyPr/>
          <a:lstStyle/>
          <a:p>
            <a:pPr>
              <a:buFontTx/>
              <a:buChar char="-"/>
            </a:pPr>
            <a:r>
              <a:rPr lang="de-DE" dirty="0"/>
              <a:t>Konkretisierung des Art. 28 Abs. 1 ZGB.</a:t>
            </a:r>
          </a:p>
          <a:p>
            <a:pPr>
              <a:buFontTx/>
              <a:buChar char="-"/>
            </a:pPr>
            <a:r>
              <a:rPr lang="de-DE" dirty="0"/>
              <a:t>Geschützt sind alle Bilder, mit deren Hilfe man eine Person identifizieren kann(Personenbezug).</a:t>
            </a:r>
          </a:p>
          <a:p>
            <a:pPr>
              <a:buFontTx/>
              <a:buChar char="-"/>
            </a:pPr>
            <a:r>
              <a:rPr lang="de-DE" dirty="0"/>
              <a:t>Gem. Bundesgericht stellt die Veröffentlichung des individualisierenden Bildes ohne Zustimmung des Betroffenen immer eine Persönlichkeitsverletzung dar. </a:t>
            </a:r>
          </a:p>
          <a:p>
            <a:pPr>
              <a:buFontTx/>
              <a:buChar char="-"/>
            </a:pPr>
            <a:r>
              <a:rPr lang="de-DE" dirty="0"/>
              <a:t>Tritt eine Person als Beiwerk auf einem Bild auf, so ist das Recht am eigenen Bild nicht verletzt.</a:t>
            </a:r>
          </a:p>
          <a:p>
            <a:pPr>
              <a:buFontTx/>
              <a:buChar char="-"/>
            </a:pPr>
            <a:endParaRPr lang="de-CH" dirty="0"/>
          </a:p>
        </p:txBody>
      </p:sp>
    </p:spTree>
    <p:extLst>
      <p:ext uri="{BB962C8B-B14F-4D97-AF65-F5344CB8AC3E}">
        <p14:creationId xmlns:p14="http://schemas.microsoft.com/office/powerpoint/2010/main" val="206486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81EB2-8A57-49E4-A54B-2EE098F9094C}"/>
              </a:ext>
            </a:extLst>
          </p:cNvPr>
          <p:cNvSpPr>
            <a:spLocks noGrp="1"/>
          </p:cNvSpPr>
          <p:nvPr>
            <p:ph type="title"/>
          </p:nvPr>
        </p:nvSpPr>
        <p:spPr/>
        <p:txBody>
          <a:bodyPr/>
          <a:lstStyle/>
          <a:p>
            <a:r>
              <a:rPr lang="de-DE" cap="none" dirty="0"/>
              <a:t>Google Street View und das Recht am eigenen Bild- Beiwerke</a:t>
            </a:r>
            <a:endParaRPr lang="de-CH" cap="none" dirty="0"/>
          </a:p>
        </p:txBody>
      </p:sp>
      <p:pic>
        <p:nvPicPr>
          <p:cNvPr id="4" name="Grafik 3">
            <a:extLst>
              <a:ext uri="{FF2B5EF4-FFF2-40B4-BE49-F238E27FC236}">
                <a16:creationId xmlns:a16="http://schemas.microsoft.com/office/drawing/2014/main" id="{2E9BBDE1-963B-45D7-A275-CF2034A2C5A9}"/>
              </a:ext>
            </a:extLst>
          </p:cNvPr>
          <p:cNvPicPr>
            <a:picLocks noChangeAspect="1"/>
          </p:cNvPicPr>
          <p:nvPr/>
        </p:nvPicPr>
        <p:blipFill rotWithShape="1">
          <a:blip r:embed="rId2"/>
          <a:srcRect t="5464" b="-1533"/>
          <a:stretch/>
        </p:blipFill>
        <p:spPr>
          <a:xfrm>
            <a:off x="4462272" y="2153412"/>
            <a:ext cx="7729728" cy="3877407"/>
          </a:xfrm>
          <a:prstGeom prst="rect">
            <a:avLst/>
          </a:prstGeom>
        </p:spPr>
      </p:pic>
      <p:sp>
        <p:nvSpPr>
          <p:cNvPr id="5" name="Textfeld 4">
            <a:extLst>
              <a:ext uri="{FF2B5EF4-FFF2-40B4-BE49-F238E27FC236}">
                <a16:creationId xmlns:a16="http://schemas.microsoft.com/office/drawing/2014/main" id="{B229D604-A04A-46A1-A26E-BFE4046AAF15}"/>
              </a:ext>
            </a:extLst>
          </p:cNvPr>
          <p:cNvSpPr txBox="1"/>
          <p:nvPr/>
        </p:nvSpPr>
        <p:spPr>
          <a:xfrm>
            <a:off x="0" y="2024205"/>
            <a:ext cx="4462272" cy="923330"/>
          </a:xfrm>
          <a:prstGeom prst="rect">
            <a:avLst/>
          </a:prstGeom>
          <a:noFill/>
        </p:spPr>
        <p:txBody>
          <a:bodyPr wrap="square" rtlCol="0">
            <a:spAutoFit/>
          </a:bodyPr>
          <a:lstStyle/>
          <a:p>
            <a:endParaRPr lang="de-DE" dirty="0"/>
          </a:p>
          <a:p>
            <a:pPr marL="285750" indent="-285750">
              <a:buFont typeface="Symbol" panose="05050102010706020507" pitchFamily="18" charset="2"/>
              <a:buChar char="-"/>
            </a:pPr>
            <a:r>
              <a:rPr lang="de-DE" dirty="0"/>
              <a:t>Ist der Gelb markierte Mann ein harmloses Beiwerk ?</a:t>
            </a:r>
            <a:endParaRPr lang="de-CH" dirty="0"/>
          </a:p>
        </p:txBody>
      </p:sp>
    </p:spTree>
    <p:extLst>
      <p:ext uri="{BB962C8B-B14F-4D97-AF65-F5344CB8AC3E}">
        <p14:creationId xmlns:p14="http://schemas.microsoft.com/office/powerpoint/2010/main" val="398111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AC9C8-1CE7-475F-9D99-2E7D911BD9D6}"/>
              </a:ext>
            </a:extLst>
          </p:cNvPr>
          <p:cNvSpPr>
            <a:spLocks noGrp="1"/>
          </p:cNvSpPr>
          <p:nvPr>
            <p:ph type="title"/>
          </p:nvPr>
        </p:nvSpPr>
        <p:spPr/>
        <p:txBody>
          <a:bodyPr/>
          <a:lstStyle/>
          <a:p>
            <a:r>
              <a:rPr lang="de-DE" cap="none" dirty="0"/>
              <a:t>Google Street View und das Recht am eigenen Bild- Beiwerke</a:t>
            </a:r>
            <a:endParaRPr lang="de-CH" cap="none" dirty="0"/>
          </a:p>
        </p:txBody>
      </p:sp>
      <p:sp>
        <p:nvSpPr>
          <p:cNvPr id="3" name="Inhaltsplatzhalter 2">
            <a:extLst>
              <a:ext uri="{FF2B5EF4-FFF2-40B4-BE49-F238E27FC236}">
                <a16:creationId xmlns:a16="http://schemas.microsoft.com/office/drawing/2014/main" id="{B8D6D848-4BE8-4E87-9221-D918871D6AB2}"/>
              </a:ext>
            </a:extLst>
          </p:cNvPr>
          <p:cNvSpPr>
            <a:spLocks noGrp="1"/>
          </p:cNvSpPr>
          <p:nvPr>
            <p:ph idx="1"/>
          </p:nvPr>
        </p:nvSpPr>
        <p:spPr>
          <a:xfrm>
            <a:off x="0" y="2298045"/>
            <a:ext cx="4462272" cy="3101983"/>
          </a:xfrm>
        </p:spPr>
        <p:txBody>
          <a:bodyPr/>
          <a:lstStyle/>
          <a:p>
            <a:pPr>
              <a:buFont typeface="Symbol" panose="05050102010706020507" pitchFamily="18" charset="2"/>
              <a:buChar char="-"/>
            </a:pPr>
            <a:r>
              <a:rPr lang="de-DE" dirty="0"/>
              <a:t>Nein, da Zoomfunktion vorhanden ist.</a:t>
            </a:r>
          </a:p>
        </p:txBody>
      </p:sp>
      <p:pic>
        <p:nvPicPr>
          <p:cNvPr id="4" name="Grafik 3">
            <a:extLst>
              <a:ext uri="{FF2B5EF4-FFF2-40B4-BE49-F238E27FC236}">
                <a16:creationId xmlns:a16="http://schemas.microsoft.com/office/drawing/2014/main" id="{8FDF83B3-5EB0-4B45-ACF5-518BAF46CE1F}"/>
              </a:ext>
            </a:extLst>
          </p:cNvPr>
          <p:cNvPicPr>
            <a:picLocks noChangeAspect="1"/>
          </p:cNvPicPr>
          <p:nvPr/>
        </p:nvPicPr>
        <p:blipFill>
          <a:blip r:embed="rId2"/>
          <a:stretch>
            <a:fillRect/>
          </a:stretch>
        </p:blipFill>
        <p:spPr>
          <a:xfrm>
            <a:off x="4462272" y="2153412"/>
            <a:ext cx="7729728" cy="3825027"/>
          </a:xfrm>
          <a:prstGeom prst="rect">
            <a:avLst/>
          </a:prstGeom>
        </p:spPr>
      </p:pic>
    </p:spTree>
    <p:extLst>
      <p:ext uri="{BB962C8B-B14F-4D97-AF65-F5344CB8AC3E}">
        <p14:creationId xmlns:p14="http://schemas.microsoft.com/office/powerpoint/2010/main" val="1837777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88650-D194-431E-B1FE-27CA4D35B8E6}"/>
              </a:ext>
            </a:extLst>
          </p:cNvPr>
          <p:cNvSpPr>
            <a:spLocks noGrp="1"/>
          </p:cNvSpPr>
          <p:nvPr>
            <p:ph type="title"/>
          </p:nvPr>
        </p:nvSpPr>
        <p:spPr/>
        <p:txBody>
          <a:bodyPr/>
          <a:lstStyle/>
          <a:p>
            <a:r>
              <a:rPr lang="de-DE" dirty="0"/>
              <a:t>Strafrecht</a:t>
            </a:r>
            <a:endParaRPr lang="de-CH" dirty="0"/>
          </a:p>
        </p:txBody>
      </p:sp>
      <p:sp>
        <p:nvSpPr>
          <p:cNvPr id="3" name="Inhaltsplatzhalter 2">
            <a:extLst>
              <a:ext uri="{FF2B5EF4-FFF2-40B4-BE49-F238E27FC236}">
                <a16:creationId xmlns:a16="http://schemas.microsoft.com/office/drawing/2014/main" id="{BC75B6D1-07A3-44EF-929A-85D9A79644E4}"/>
              </a:ext>
            </a:extLst>
          </p:cNvPr>
          <p:cNvSpPr>
            <a:spLocks noGrp="1"/>
          </p:cNvSpPr>
          <p:nvPr>
            <p:ph idx="1"/>
          </p:nvPr>
        </p:nvSpPr>
        <p:spPr/>
        <p:txBody>
          <a:bodyPr/>
          <a:lstStyle/>
          <a:p>
            <a:r>
              <a:rPr lang="de-DE" dirty="0"/>
              <a:t>Stellt gewisse unerwünschte Tätigkeiten unter Strafe.</a:t>
            </a:r>
          </a:p>
          <a:p>
            <a:pPr marL="0" indent="0">
              <a:buNone/>
            </a:pPr>
            <a:endParaRPr lang="de-CH" dirty="0"/>
          </a:p>
        </p:txBody>
      </p:sp>
    </p:spTree>
    <p:extLst>
      <p:ext uri="{BB962C8B-B14F-4D97-AF65-F5344CB8AC3E}">
        <p14:creationId xmlns:p14="http://schemas.microsoft.com/office/powerpoint/2010/main" val="152970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F74B7-A8F2-48BE-83D8-0FF93A2B7372}"/>
              </a:ext>
            </a:extLst>
          </p:cNvPr>
          <p:cNvSpPr>
            <a:spLocks noGrp="1"/>
          </p:cNvSpPr>
          <p:nvPr>
            <p:ph type="title"/>
          </p:nvPr>
        </p:nvSpPr>
        <p:spPr/>
        <p:txBody>
          <a:bodyPr/>
          <a:lstStyle/>
          <a:p>
            <a:r>
              <a:rPr lang="de-DE" dirty="0"/>
              <a:t>Beispiel	</a:t>
            </a:r>
            <a:endParaRPr lang="de-CH" dirty="0"/>
          </a:p>
        </p:txBody>
      </p:sp>
      <p:sp>
        <p:nvSpPr>
          <p:cNvPr id="3" name="Inhaltsplatzhalter 2">
            <a:extLst>
              <a:ext uri="{FF2B5EF4-FFF2-40B4-BE49-F238E27FC236}">
                <a16:creationId xmlns:a16="http://schemas.microsoft.com/office/drawing/2014/main" id="{4903EC1A-2E8F-4BFF-9F77-A797D523396B}"/>
              </a:ext>
            </a:extLst>
          </p:cNvPr>
          <p:cNvSpPr>
            <a:spLocks noGrp="1"/>
          </p:cNvSpPr>
          <p:nvPr>
            <p:ph idx="1"/>
          </p:nvPr>
        </p:nvSpPr>
        <p:spPr/>
        <p:txBody>
          <a:bodyPr/>
          <a:lstStyle/>
          <a:p>
            <a:r>
              <a:rPr lang="de-DE" dirty="0"/>
              <a:t>A bringt B aus verwerflichen Gründen um.</a:t>
            </a:r>
          </a:p>
          <a:p>
            <a:r>
              <a:rPr lang="de-CH" b="1" dirty="0"/>
              <a:t>  </a:t>
            </a:r>
            <a:r>
              <a:rPr lang="de-CH" b="1" dirty="0">
                <a:hlinkClick r:id="rId2"/>
              </a:rPr>
              <a:t>Art. 112</a:t>
            </a:r>
            <a:r>
              <a:rPr lang="de-CH" b="1" baseline="30000" dirty="0">
                <a:hlinkClick r:id="rId3"/>
              </a:rPr>
              <a:t>1</a:t>
            </a:r>
            <a:r>
              <a:rPr lang="de-CH" b="1" dirty="0">
                <a:hlinkClick r:id="rId2"/>
              </a:rPr>
              <a:t>1. Tötung. / Mord</a:t>
            </a:r>
            <a:endParaRPr lang="de-CH" b="1" dirty="0"/>
          </a:p>
          <a:p>
            <a:r>
              <a:rPr lang="de-CH" dirty="0"/>
              <a:t>Mord</a:t>
            </a:r>
          </a:p>
          <a:p>
            <a:r>
              <a:rPr lang="de-CH" dirty="0"/>
              <a:t>Handelt der Täter besonders skrupellos, sind namentlich sein Beweggrund, der Zweck der Tat oder die Art der Ausführung besonders verwerflich, so ist die Strafe lebenslängliche Freiheitsstrafe oder Freiheitsstrafe nicht unter zehn Jahren.</a:t>
            </a:r>
            <a:r>
              <a:rPr lang="de-CH" baseline="30000" dirty="0">
                <a:hlinkClick r:id="rId4"/>
              </a:rPr>
              <a:t>2</a:t>
            </a:r>
            <a:endParaRPr lang="de-CH" dirty="0"/>
          </a:p>
          <a:p>
            <a:endParaRPr lang="de-CH" dirty="0"/>
          </a:p>
        </p:txBody>
      </p:sp>
    </p:spTree>
    <p:extLst>
      <p:ext uri="{BB962C8B-B14F-4D97-AF65-F5344CB8AC3E}">
        <p14:creationId xmlns:p14="http://schemas.microsoft.com/office/powerpoint/2010/main" val="1829722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9B86-BABD-4114-9370-88FB3C04FF44}"/>
              </a:ext>
            </a:extLst>
          </p:cNvPr>
          <p:cNvSpPr>
            <a:spLocks noGrp="1"/>
          </p:cNvSpPr>
          <p:nvPr>
            <p:ph type="title"/>
          </p:nvPr>
        </p:nvSpPr>
        <p:spPr/>
        <p:txBody>
          <a:bodyPr/>
          <a:lstStyle/>
          <a:p>
            <a:r>
              <a:rPr lang="de-DE" dirty="0"/>
              <a:t>Fazit		</a:t>
            </a:r>
            <a:endParaRPr lang="de-CH" dirty="0"/>
          </a:p>
        </p:txBody>
      </p:sp>
      <p:sp>
        <p:nvSpPr>
          <p:cNvPr id="3" name="Inhaltsplatzhalter 2">
            <a:extLst>
              <a:ext uri="{FF2B5EF4-FFF2-40B4-BE49-F238E27FC236}">
                <a16:creationId xmlns:a16="http://schemas.microsoft.com/office/drawing/2014/main" id="{DEDF3954-5136-4E60-9226-37D4CF30D225}"/>
              </a:ext>
            </a:extLst>
          </p:cNvPr>
          <p:cNvSpPr>
            <a:spLocks noGrp="1"/>
          </p:cNvSpPr>
          <p:nvPr>
            <p:ph idx="1"/>
          </p:nvPr>
        </p:nvSpPr>
        <p:spPr/>
        <p:txBody>
          <a:bodyPr/>
          <a:lstStyle/>
          <a:p>
            <a:r>
              <a:rPr lang="de-DE" dirty="0"/>
              <a:t>Nicht nur Gesetze auswendig lernen	</a:t>
            </a:r>
          </a:p>
          <a:p>
            <a:r>
              <a:rPr lang="de-DE" dirty="0"/>
              <a:t>Breite Materie</a:t>
            </a:r>
          </a:p>
          <a:p>
            <a:r>
              <a:rPr lang="de-DE" dirty="0"/>
              <a:t>Sicherer Job	</a:t>
            </a:r>
          </a:p>
          <a:p>
            <a:r>
              <a:rPr lang="de-DE" dirty="0"/>
              <a:t>Eigene Meinung bei strittigen Themen erwünscht					</a:t>
            </a:r>
            <a:endParaRPr lang="de-CH" dirty="0"/>
          </a:p>
        </p:txBody>
      </p:sp>
    </p:spTree>
    <p:extLst>
      <p:ext uri="{BB962C8B-B14F-4D97-AF65-F5344CB8AC3E}">
        <p14:creationId xmlns:p14="http://schemas.microsoft.com/office/powerpoint/2010/main" val="115424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9983B17-E605-4EA1-B741-46195B5974BC}"/>
              </a:ext>
            </a:extLst>
          </p:cNvPr>
          <p:cNvSpPr txBox="1"/>
          <p:nvPr/>
        </p:nvSpPr>
        <p:spPr>
          <a:xfrm>
            <a:off x="522514" y="755780"/>
            <a:ext cx="10842172" cy="1446550"/>
          </a:xfrm>
          <a:prstGeom prst="rect">
            <a:avLst/>
          </a:prstGeom>
          <a:noFill/>
        </p:spPr>
        <p:txBody>
          <a:bodyPr wrap="square" rtlCol="0">
            <a:spAutoFit/>
          </a:bodyPr>
          <a:lstStyle/>
          <a:p>
            <a:pPr algn="ctr"/>
            <a:r>
              <a:rPr lang="de-DE" sz="8800" dirty="0"/>
              <a:t>Was ist Recht?</a:t>
            </a:r>
            <a:endParaRPr lang="de-CH" sz="8800" dirty="0"/>
          </a:p>
        </p:txBody>
      </p:sp>
    </p:spTree>
    <p:extLst>
      <p:ext uri="{BB962C8B-B14F-4D97-AF65-F5344CB8AC3E}">
        <p14:creationId xmlns:p14="http://schemas.microsoft.com/office/powerpoint/2010/main" val="69265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44EC064-0B47-4920-A014-3746BE3B5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158" y="242401"/>
            <a:ext cx="6373197" cy="6373197"/>
          </a:xfrm>
          <a:prstGeom prst="rect">
            <a:avLst/>
          </a:prstGeom>
        </p:spPr>
      </p:pic>
    </p:spTree>
    <p:extLst>
      <p:ext uri="{BB962C8B-B14F-4D97-AF65-F5344CB8AC3E}">
        <p14:creationId xmlns:p14="http://schemas.microsoft.com/office/powerpoint/2010/main" val="396671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8EFDE7F2-8360-4F9D-825B-DB91FAD9B91F}"/>
              </a:ext>
            </a:extLst>
          </p:cNvPr>
          <p:cNvCxnSpPr>
            <a:cxnSpLocks/>
          </p:cNvCxnSpPr>
          <p:nvPr/>
        </p:nvCxnSpPr>
        <p:spPr>
          <a:xfrm>
            <a:off x="718457" y="1483567"/>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3AAE5474-B281-4290-B262-4A4E44437303}"/>
              </a:ext>
            </a:extLst>
          </p:cNvPr>
          <p:cNvCxnSpPr/>
          <p:nvPr/>
        </p:nvCxnSpPr>
        <p:spPr>
          <a:xfrm>
            <a:off x="718457" y="1483567"/>
            <a:ext cx="0" cy="1945433"/>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1CB8F3D8-2DB0-468F-A4A2-1488865FB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7" y="518434"/>
            <a:ext cx="12595147" cy="5592532"/>
          </a:xfrm>
          <a:prstGeom prst="rect">
            <a:avLst/>
          </a:prstGeom>
        </p:spPr>
      </p:pic>
      <p:cxnSp>
        <p:nvCxnSpPr>
          <p:cNvPr id="13" name="Gerader Verbinder 12">
            <a:extLst>
              <a:ext uri="{FF2B5EF4-FFF2-40B4-BE49-F238E27FC236}">
                <a16:creationId xmlns:a16="http://schemas.microsoft.com/office/drawing/2014/main" id="{93598241-361F-4541-91B6-EC043F89DD7F}"/>
              </a:ext>
            </a:extLst>
          </p:cNvPr>
          <p:cNvCxnSpPr>
            <a:cxnSpLocks/>
          </p:cNvCxnSpPr>
          <p:nvPr/>
        </p:nvCxnSpPr>
        <p:spPr>
          <a:xfrm flipV="1">
            <a:off x="-4362450" y="1483566"/>
            <a:ext cx="1749879" cy="6500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11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573E1-8139-4C84-ACED-C541666870E2}"/>
              </a:ext>
            </a:extLst>
          </p:cNvPr>
          <p:cNvSpPr>
            <a:spLocks noGrp="1"/>
          </p:cNvSpPr>
          <p:nvPr>
            <p:ph type="ctrTitle"/>
          </p:nvPr>
        </p:nvSpPr>
        <p:spPr>
          <a:xfrm>
            <a:off x="2266950" y="855663"/>
            <a:ext cx="7658100" cy="988377"/>
          </a:xfrm>
        </p:spPr>
        <p:txBody>
          <a:bodyPr>
            <a:normAutofit fontScale="90000"/>
          </a:bodyPr>
          <a:lstStyle/>
          <a:p>
            <a:br>
              <a:rPr lang="de-DE" dirty="0"/>
            </a:br>
            <a:r>
              <a:rPr lang="de-DE" dirty="0"/>
              <a:t>Wer erlässt Gesetze?</a:t>
            </a:r>
            <a:endParaRPr lang="de-CH" dirty="0"/>
          </a:p>
        </p:txBody>
      </p:sp>
    </p:spTree>
    <p:extLst>
      <p:ext uri="{BB962C8B-B14F-4D97-AF65-F5344CB8AC3E}">
        <p14:creationId xmlns:p14="http://schemas.microsoft.com/office/powerpoint/2010/main" val="262243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573E1-8139-4C84-ACED-C541666870E2}"/>
              </a:ext>
            </a:extLst>
          </p:cNvPr>
          <p:cNvSpPr>
            <a:spLocks noGrp="1"/>
          </p:cNvSpPr>
          <p:nvPr>
            <p:ph type="ctrTitle"/>
          </p:nvPr>
        </p:nvSpPr>
        <p:spPr>
          <a:xfrm>
            <a:off x="2266950" y="855663"/>
            <a:ext cx="7658100" cy="988377"/>
          </a:xfrm>
        </p:spPr>
        <p:txBody>
          <a:bodyPr>
            <a:normAutofit fontScale="90000"/>
          </a:bodyPr>
          <a:lstStyle/>
          <a:p>
            <a:br>
              <a:rPr lang="de-DE" dirty="0"/>
            </a:br>
            <a:r>
              <a:rPr lang="de-DE" dirty="0"/>
              <a:t>Wer erlässt Gesetze?</a:t>
            </a:r>
            <a:endParaRPr lang="de-CH" dirty="0"/>
          </a:p>
        </p:txBody>
      </p:sp>
      <p:sp>
        <p:nvSpPr>
          <p:cNvPr id="3" name="Untertitel 2">
            <a:extLst>
              <a:ext uri="{FF2B5EF4-FFF2-40B4-BE49-F238E27FC236}">
                <a16:creationId xmlns:a16="http://schemas.microsoft.com/office/drawing/2014/main" id="{90AEE138-8EB9-439F-BD73-45504DAAE8C5}"/>
              </a:ext>
            </a:extLst>
          </p:cNvPr>
          <p:cNvSpPr>
            <a:spLocks noGrp="1"/>
          </p:cNvSpPr>
          <p:nvPr>
            <p:ph type="subTitle" idx="1"/>
          </p:nvPr>
        </p:nvSpPr>
        <p:spPr>
          <a:xfrm>
            <a:off x="1524000" y="2108518"/>
            <a:ext cx="9144000" cy="1655762"/>
          </a:xfrm>
        </p:spPr>
        <p:txBody>
          <a:bodyPr/>
          <a:lstStyle/>
          <a:p>
            <a:pPr marL="342900" indent="-342900">
              <a:buFontTx/>
              <a:buChar char="-"/>
            </a:pPr>
            <a:r>
              <a:rPr lang="de-DE" dirty="0"/>
              <a:t>Legislative(Parlament, Bundesrat/Departemente)</a:t>
            </a:r>
          </a:p>
          <a:p>
            <a:pPr marL="342900" indent="-342900">
              <a:buFontTx/>
              <a:buChar char="-"/>
            </a:pPr>
            <a:r>
              <a:rPr lang="de-DE" dirty="0"/>
              <a:t>Das Volk(Mit Hilfe von </a:t>
            </a:r>
            <a:r>
              <a:rPr lang="de-DE" dirty="0" err="1"/>
              <a:t>Volksinitiativen,Refrenen</a:t>
            </a:r>
            <a:r>
              <a:rPr lang="de-DE" dirty="0"/>
              <a:t>)</a:t>
            </a:r>
          </a:p>
        </p:txBody>
      </p:sp>
    </p:spTree>
    <p:extLst>
      <p:ext uri="{BB962C8B-B14F-4D97-AF65-F5344CB8AC3E}">
        <p14:creationId xmlns:p14="http://schemas.microsoft.com/office/powerpoint/2010/main" val="6772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ildergebnis für saudi arabien flagge">
            <a:extLst>
              <a:ext uri="{FF2B5EF4-FFF2-40B4-BE49-F238E27FC236}">
                <a16:creationId xmlns:a16="http://schemas.microsoft.com/office/drawing/2014/main" id="{E89C52AC-D6DD-4048-85B2-441543562F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3" name="Grafik 2">
            <a:extLst>
              <a:ext uri="{FF2B5EF4-FFF2-40B4-BE49-F238E27FC236}">
                <a16:creationId xmlns:a16="http://schemas.microsoft.com/office/drawing/2014/main" id="{66211521-3E60-4906-9306-ABC8A8E4CF4B}"/>
              </a:ext>
            </a:extLst>
          </p:cNvPr>
          <p:cNvPicPr>
            <a:picLocks noChangeAspect="1"/>
          </p:cNvPicPr>
          <p:nvPr/>
        </p:nvPicPr>
        <p:blipFill>
          <a:blip r:embed="rId2"/>
          <a:stretch>
            <a:fillRect/>
          </a:stretch>
        </p:blipFill>
        <p:spPr>
          <a:xfrm>
            <a:off x="581926" y="-103004"/>
            <a:ext cx="11028147" cy="7368808"/>
          </a:xfrm>
          <a:prstGeom prst="rect">
            <a:avLst/>
          </a:prstGeom>
        </p:spPr>
      </p:pic>
    </p:spTree>
    <p:extLst>
      <p:ext uri="{BB962C8B-B14F-4D97-AF65-F5344CB8AC3E}">
        <p14:creationId xmlns:p14="http://schemas.microsoft.com/office/powerpoint/2010/main" val="333101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573E1-8139-4C84-ACED-C541666870E2}"/>
              </a:ext>
            </a:extLst>
          </p:cNvPr>
          <p:cNvSpPr>
            <a:spLocks noGrp="1"/>
          </p:cNvSpPr>
          <p:nvPr>
            <p:ph type="ctrTitle"/>
          </p:nvPr>
        </p:nvSpPr>
        <p:spPr>
          <a:xfrm>
            <a:off x="2266950" y="855663"/>
            <a:ext cx="7658100" cy="988377"/>
          </a:xfrm>
        </p:spPr>
        <p:txBody>
          <a:bodyPr>
            <a:normAutofit fontScale="90000"/>
          </a:bodyPr>
          <a:lstStyle/>
          <a:p>
            <a:br>
              <a:rPr lang="de-DE" dirty="0"/>
            </a:br>
            <a:r>
              <a:rPr lang="de-DE" dirty="0"/>
              <a:t>Wer erlässt Gesetze?</a:t>
            </a:r>
            <a:endParaRPr lang="de-CH" dirty="0"/>
          </a:p>
        </p:txBody>
      </p:sp>
    </p:spTree>
    <p:extLst>
      <p:ext uri="{BB962C8B-B14F-4D97-AF65-F5344CB8AC3E}">
        <p14:creationId xmlns:p14="http://schemas.microsoft.com/office/powerpoint/2010/main" val="378838559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Widescreen</PresentationFormat>
  <Paragraphs>68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Office</vt:lpstr>
      <vt:lpstr>PowerPoint Presentation</vt:lpstr>
      <vt:lpstr>PowerPoint Presentation</vt:lpstr>
      <vt:lpstr>PowerPoint Presentation</vt:lpstr>
      <vt:lpstr>PowerPoint Presentation</vt:lpstr>
      <vt:lpstr>PowerPoint Presentation</vt:lpstr>
      <vt:lpstr> Wer erlässt Gesetze?</vt:lpstr>
      <vt:lpstr> Wer erlässt Gesetze?</vt:lpstr>
      <vt:lpstr>PowerPoint Presentation</vt:lpstr>
      <vt:lpstr> Wer erlässt Gesetze?</vt:lpstr>
      <vt:lpstr> Wer erlässt Gesetze?</vt:lpstr>
      <vt:lpstr>Unterschiede?</vt:lpstr>
      <vt:lpstr>Unterschiede?</vt:lpstr>
      <vt:lpstr>Was ist Recht?</vt:lpstr>
      <vt:lpstr>Was ist Recht?</vt:lpstr>
      <vt:lpstr>Das Rechtsstudium in der Schweiz  </vt:lpstr>
      <vt:lpstr>Das Rechtsstudium in der Schweiz </vt:lpstr>
      <vt:lpstr>Öffentliches Recht  </vt:lpstr>
      <vt:lpstr>Beispiel </vt:lpstr>
      <vt:lpstr>Beispiel </vt:lpstr>
      <vt:lpstr>Beispiel </vt:lpstr>
      <vt:lpstr>Privatrecht </vt:lpstr>
      <vt:lpstr>Beispiel </vt:lpstr>
      <vt:lpstr>Das Recht am eigenen Bild  (Art. 28 Abs.1 ZGB)</vt:lpstr>
      <vt:lpstr>Google Street View und das Recht am eigenen Bild- Beiwerke</vt:lpstr>
      <vt:lpstr>Google Street View und das Recht am eigenen Bild- Beiwerke</vt:lpstr>
      <vt:lpstr>Strafrecht</vt:lpstr>
      <vt:lpstr>Beispiel </vt:lpstr>
      <vt:lpstr>Fazit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samuel.langenegger@stud.unilu.ch</dc:creator>
  <cp:lastModifiedBy>Simon Ringeisen</cp:lastModifiedBy>
  <cp:revision>18</cp:revision>
  <dcterms:created xsi:type="dcterms:W3CDTF">2017-11-10T01:19:28Z</dcterms:created>
  <dcterms:modified xsi:type="dcterms:W3CDTF">2017-11-10T18:58:52Z</dcterms:modified>
</cp:coreProperties>
</file>