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70" r:id="rId12"/>
    <p:sldId id="271" r:id="rId13"/>
    <p:sldId id="272" r:id="rId14"/>
    <p:sldId id="273" r:id="rId15"/>
    <p:sldId id="274" r:id="rId16"/>
    <p:sldId id="275" r:id="rId17"/>
    <p:sldId id="283" r:id="rId18"/>
    <p:sldId id="276" r:id="rId19"/>
    <p:sldId id="278" r:id="rId20"/>
    <p:sldId id="277" r:id="rId21"/>
    <p:sldId id="280" r:id="rId22"/>
    <p:sldId id="28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783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CB24D-97A3-4B01-984F-0C02DB0E11D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168-943F-4CC0-9B79-9F58CE52DDE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7306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D9A3-DA6D-4BE3-B39B-A75670ADFAA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879AF-24BB-48C7-B27B-F969F414EF88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3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0900E-363B-47D2-88D8-98DB4399D521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E11DF-02DB-40D7-9BF7-96566A97C53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6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62788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xfrm>
            <a:off x="683568" y="1772820"/>
            <a:ext cx="7704853" cy="4353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F7040-78A7-4552-BBF0-3EB31AB0502E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B5F40-3CAC-4BA2-95F0-70603B614064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46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73058-3F38-4BDA-9BCD-856059796CF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C9247-C82E-4476-9104-59FA57E0A04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3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361532" y="274640"/>
            <a:ext cx="73252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B328C-21D0-4905-80BF-2FC100A5FD28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F02AF-E2C8-4598-9BCD-170F7F58C56E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9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59631" y="274640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26AA2-92FE-4F4F-978D-2683ADC56923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DCFBB-ED39-42E0-8336-C0FAEBB5A9A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9550" y="25542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DF85D-37A1-4DB3-9ED9-DA0A71862CF3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C53E0-6AA5-4FC2-8937-BC3349D077ED}" type="slidenum">
              <a:t>‹#›</a:t>
            </a:fld>
            <a:endParaRPr lang="de-CH"/>
          </a:p>
        </p:txBody>
      </p:sp>
      <p:pic>
        <p:nvPicPr>
          <p:cNvPr id="6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938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91E06-DFAD-4BDE-9E9E-4AD94AD2F661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3C18C-CA78-4BF9-BF3B-336AFF1B13AC}" type="slidenum">
              <a:t>‹#›</a:t>
            </a:fld>
            <a:endParaRPr lang="de-CH"/>
          </a:p>
        </p:txBody>
      </p:sp>
      <p:pic>
        <p:nvPicPr>
          <p:cNvPr id="5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45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55577" y="1052739"/>
            <a:ext cx="2709934" cy="1080116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2132856"/>
            <a:ext cx="3008311" cy="3993303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3F34A-812C-4390-856B-74AD388B95F2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1FB7D-3BEE-4553-AD55-97538B4FB579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3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37DD0-E594-44DC-9A37-2D65E9EA0FE7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CC391-8A7B-4C9A-8C3E-742409BBB37A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0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416835" cy="1844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92625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CABB396A-3190-49E3-B747-40561E14A3C5}" type="datetime1">
              <a:rPr lang="de-CH"/>
              <a:pPr lvl="0"/>
              <a:t>16.11.2018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35AEF4B2-F4D8-4ABA-B255-B8F35FC81367}" type="slidenum"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3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</p:titleStyle>
    <p:bodyStyle>
      <a:lvl1pPr marL="257175" marR="0" lvl="0" indent="-25717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  <a:lvl2pPr marL="557217" marR="0" lvl="1" indent="-214317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1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2pPr>
      <a:lvl3pPr marL="857250" marR="0" lvl="2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de-DE" sz="1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3pPr>
      <a:lvl4pPr marL="1200150" marR="0" lvl="3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4pPr>
      <a:lvl5pPr marL="1543050" marR="0" lvl="4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WzurBQ81CM" TargetMode="External"/><Relationship Id="rId3" Type="http://schemas.openxmlformats.org/officeDocument/2006/relationships/hyperlink" Target="https://www.youtube.com/watch?v=KRYT2kYbgo4" TargetMode="External"/><Relationship Id="rId7" Type="http://schemas.openxmlformats.org/officeDocument/2006/relationships/hyperlink" Target="https://www.youtube.com/watch?v=M0ZXmGRCuts" TargetMode="External"/><Relationship Id="rId12" Type="http://schemas.openxmlformats.org/officeDocument/2006/relationships/hyperlink" Target="https://www.youtube.com/watch?v=8WJCaqUmeec" TargetMode="External"/><Relationship Id="rId2" Type="http://schemas.openxmlformats.org/officeDocument/2006/relationships/hyperlink" Target="https://www.youtube.com/watch?v=RCXGpEmFbOw&amp;t=575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_6p-1J551Y" TargetMode="External"/><Relationship Id="rId11" Type="http://schemas.openxmlformats.org/officeDocument/2006/relationships/hyperlink" Target="http://www.nzz.ch/feuilleton/kunst_architektur/die-geburt-des-digitalen-menschen-1.18628239" TargetMode="External"/><Relationship Id="rId5" Type="http://schemas.openxmlformats.org/officeDocument/2006/relationships/hyperlink" Target="https://www.youtube.com/watch?v=M3XR-7MtMK8" TargetMode="External"/><Relationship Id="rId10" Type="http://schemas.openxmlformats.org/officeDocument/2006/relationships/hyperlink" Target="http://www.20min.ch/schweiz/zuerich/story/ETH-Forscher-tuefteln-fuer--Star-Wars--Film-22484527" TargetMode="External"/><Relationship Id="rId4" Type="http://schemas.openxmlformats.org/officeDocument/2006/relationships/hyperlink" Target="https://www.youtube.com/watch?v=QW-goz8Cx8U" TargetMode="External"/><Relationship Id="rId9" Type="http://schemas.openxmlformats.org/officeDocument/2006/relationships/hyperlink" Target="https://www.youtube.com/watch?v=dLOl2U20FW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4512618"/>
            <a:ext cx="6400800" cy="1126175"/>
          </a:xfr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de-CH" sz="3600" b="1"/>
              <a:t>Ingenieurwissenschaften</a:t>
            </a:r>
            <a:endParaRPr lang="de-CH" b="1"/>
          </a:p>
        </p:txBody>
      </p:sp>
      <p:pic>
        <p:nvPicPr>
          <p:cNvPr id="3" name="Picture 2" descr="http://www.alumni.ethz.ch/images/foot_unit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6212" y="1904932"/>
            <a:ext cx="7871566" cy="23375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Materialwissenschaft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093"/>
            <a:ext cx="9144000" cy="39793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7"/>
          <p:cNvSpPr/>
          <p:nvPr/>
        </p:nvSpPr>
        <p:spPr>
          <a:xfrm>
            <a:off x="85459" y="76910"/>
            <a:ext cx="3785789" cy="3033759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Welcher Studiengang?</a:t>
            </a:r>
          </a:p>
        </p:txBody>
      </p:sp>
      <p:graphicFrame>
        <p:nvGraphicFramePr>
          <p:cNvPr id="4" name="Objekt 2"/>
          <p:cNvGraphicFramePr/>
          <p:nvPr/>
        </p:nvGraphicFramePr>
        <p:xfrm>
          <a:off x="5568037" y="4503630"/>
          <a:ext cx="3292818" cy="20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Image" r:id="rId3" imgW="4105072" imgH="2548647" progId="Photoshop.Image.13">
                  <p:embed/>
                </p:oleObj>
              </mc:Choice>
              <mc:Fallback>
                <p:oleObj name="Image" r:id="rId3" imgW="4105072" imgH="2548647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8037" y="4503630"/>
                        <a:ext cx="3292818" cy="2044762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5"/>
          <p:cNvGraphicFramePr/>
          <p:nvPr/>
        </p:nvGraphicFramePr>
        <p:xfrm>
          <a:off x="85459" y="1417640"/>
          <a:ext cx="5600699" cy="529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Image" r:id="rId5" imgW="5719864" imgH="5408579" progId="Photoshop.Image.13">
                  <p:embed/>
                </p:oleObj>
              </mc:Choice>
              <mc:Fallback>
                <p:oleObj name="Image" r:id="rId5" imgW="5719864" imgH="5408579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59" y="1417640"/>
                        <a:ext cx="5600699" cy="529590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dirty="0"/>
              <a:t>ETH-Beratung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None/>
            </a:pPr>
            <a:endParaRPr lang="de-CH" sz="4000" dirty="0"/>
          </a:p>
          <a:p>
            <a:pPr lvl="0">
              <a:spcBef>
                <a:spcPts val="1000"/>
              </a:spcBef>
            </a:pPr>
            <a:r>
              <a:rPr lang="de-CH" sz="4000" dirty="0"/>
              <a:t>Studienorientierung</a:t>
            </a:r>
          </a:p>
          <a:p>
            <a:pPr lvl="0">
              <a:spcBef>
                <a:spcPts val="1000"/>
              </a:spcBef>
            </a:pPr>
            <a:r>
              <a:rPr lang="de-CH" sz="4000" dirty="0"/>
              <a:t>Studienplanung</a:t>
            </a:r>
          </a:p>
          <a:p>
            <a:pPr marL="0" lvl="0" indent="0">
              <a:spcBef>
                <a:spcPts val="1000"/>
              </a:spcBef>
              <a:buNone/>
            </a:pPr>
            <a:endParaRPr lang="de-CH" sz="4000" dirty="0"/>
          </a:p>
          <a:p>
            <a:pPr marL="0" lvl="0" indent="0">
              <a:spcBef>
                <a:spcPts val="1000"/>
              </a:spcBef>
              <a:buNone/>
            </a:pPr>
            <a:r>
              <a:rPr lang="de-CH" sz="4000" dirty="0"/>
              <a:t>www.ethz.ch/beratung-coaching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Anmeldung zum Studium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CH" dirty="0"/>
          </a:p>
          <a:p>
            <a:pPr lvl="0"/>
            <a:endParaRPr lang="de-CH" dirty="0"/>
          </a:p>
          <a:p>
            <a:pPr lvl="0"/>
            <a:r>
              <a:rPr lang="de-CH" dirty="0"/>
              <a:t>www.bewerbung-bachelor.ethz.ch</a:t>
            </a:r>
          </a:p>
          <a:p>
            <a:pPr lvl="0"/>
            <a:r>
              <a:rPr lang="de-CH" dirty="0"/>
              <a:t>Anmeldeperiode: </a:t>
            </a:r>
            <a:r>
              <a:rPr lang="de-DE" dirty="0"/>
              <a:t>1. November bis 30. April</a:t>
            </a:r>
            <a:endParaRPr lang="de-CH" dirty="0"/>
          </a:p>
          <a:p>
            <a:pPr lvl="0"/>
            <a:endParaRPr lang="de-CH" dirty="0"/>
          </a:p>
          <a:p>
            <a:pPr lvl="0"/>
            <a:r>
              <a:rPr lang="de-CH" dirty="0"/>
              <a:t>So früh wie möglich! (Maturastress)</a:t>
            </a:r>
          </a:p>
          <a:p>
            <a:pPr lvl="0"/>
            <a:endParaRPr lang="de-C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Studienalltag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948580" y="1417640"/>
            <a:ext cx="7439841" cy="4708529"/>
          </a:xfrm>
        </p:spPr>
        <p:txBody>
          <a:bodyPr/>
          <a:lstStyle/>
          <a:p>
            <a:pPr lvl="0"/>
            <a:r>
              <a:rPr lang="de-CH"/>
              <a:t>Vorlesungen und Übungsstunden</a:t>
            </a:r>
          </a:p>
          <a:p>
            <a:pPr lvl="0"/>
            <a:endParaRPr lang="de-CH"/>
          </a:p>
          <a:p>
            <a:pPr lvl="0"/>
            <a:r>
              <a:rPr lang="de-CH"/>
              <a:t>Sehr grosser Zeitaufwand (6 Tage / Woche)</a:t>
            </a:r>
          </a:p>
          <a:p>
            <a:pPr lvl="0"/>
            <a:endParaRPr lang="de-CH"/>
          </a:p>
          <a:p>
            <a:pPr lvl="0"/>
            <a:r>
              <a:rPr lang="de-CH"/>
              <a:t>Selber informieren</a:t>
            </a:r>
          </a:p>
          <a:p>
            <a:pPr lvl="0"/>
            <a:endParaRPr lang="de-CH"/>
          </a:p>
          <a:p>
            <a:pPr lvl="0"/>
            <a:r>
              <a:rPr lang="de-CH"/>
              <a:t>Niemand kontrolliert </a:t>
            </a:r>
          </a:p>
          <a:p>
            <a:pPr lvl="1"/>
            <a:r>
              <a:rPr lang="de-CH"/>
              <a:t>keine Präsenzzeiten</a:t>
            </a:r>
          </a:p>
          <a:p>
            <a:pPr lvl="1"/>
            <a:r>
              <a:rPr lang="de-CH"/>
              <a:t>kein Testat</a:t>
            </a:r>
          </a:p>
          <a:p>
            <a:pPr marL="0" lvl="0" indent="0">
              <a:buNone/>
            </a:pPr>
            <a:endParaRPr lang="de-CH"/>
          </a:p>
          <a:p>
            <a:pPr lvl="0"/>
            <a:r>
              <a:rPr lang="de-CH"/>
              <a:t>Stundenplan stark fixiert (v.a. im Basisjahr)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Stundenplan</a:t>
            </a:r>
          </a:p>
        </p:txBody>
      </p:sp>
      <p:graphicFrame>
        <p:nvGraphicFramePr>
          <p:cNvPr id="3" name="Objekt 3"/>
          <p:cNvGraphicFramePr/>
          <p:nvPr/>
        </p:nvGraphicFramePr>
        <p:xfrm>
          <a:off x="146889" y="2468633"/>
          <a:ext cx="8778203" cy="328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Image" r:id="rId3" imgW="10512357" imgH="3929974" progId="Photoshop.Image.13">
                  <p:embed/>
                </p:oleObj>
              </mc:Choice>
              <mc:Fallback>
                <p:oleObj name="Image" r:id="rId3" imgW="10512357" imgH="3929974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89" y="2468633"/>
                        <a:ext cx="8778203" cy="3282686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4"/>
          <p:cNvSpPr/>
          <p:nvPr/>
        </p:nvSpPr>
        <p:spPr>
          <a:xfrm>
            <a:off x="606750" y="2931209"/>
            <a:ext cx="1623700" cy="991310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5" name="Rechteck 5"/>
          <p:cNvSpPr/>
          <p:nvPr/>
        </p:nvSpPr>
        <p:spPr>
          <a:xfrm>
            <a:off x="598209" y="4264350"/>
            <a:ext cx="1640790" cy="632389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6" name="Rechteck 6"/>
          <p:cNvSpPr/>
          <p:nvPr/>
        </p:nvSpPr>
        <p:spPr>
          <a:xfrm>
            <a:off x="2230450" y="2597920"/>
            <a:ext cx="1692069" cy="649480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7" name="Rechteck 7"/>
          <p:cNvSpPr/>
          <p:nvPr/>
        </p:nvSpPr>
        <p:spPr>
          <a:xfrm>
            <a:off x="2238999" y="3290130"/>
            <a:ext cx="1666429" cy="632389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3922519" y="3247400"/>
            <a:ext cx="1649339" cy="675119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9" name="Rechteck 9"/>
          <p:cNvSpPr/>
          <p:nvPr/>
        </p:nvSpPr>
        <p:spPr>
          <a:xfrm>
            <a:off x="3922519" y="4264350"/>
            <a:ext cx="1666429" cy="632389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10" name="Rechteck 10"/>
          <p:cNvSpPr/>
          <p:nvPr/>
        </p:nvSpPr>
        <p:spPr>
          <a:xfrm>
            <a:off x="5571859" y="2597920"/>
            <a:ext cx="1666429" cy="649480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7246830" y="2597920"/>
            <a:ext cx="1678262" cy="649480"/>
          </a:xfrm>
          <a:prstGeom prst="rect">
            <a:avLst/>
          </a:prstGeom>
          <a:noFill/>
          <a:ln w="25402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Basisprüfungen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Pilotprojekt</a:t>
            </a:r>
            <a:r>
              <a:rPr lang="en-US" dirty="0"/>
              <a:t> in </a:t>
            </a:r>
            <a:r>
              <a:rPr lang="en-US" dirty="0" err="1"/>
              <a:t>Informatik</a:t>
            </a:r>
            <a:r>
              <a:rPr lang="en-US" dirty="0"/>
              <a:t>, </a:t>
            </a:r>
            <a:r>
              <a:rPr lang="en-US" dirty="0" err="1"/>
              <a:t>Elektrotechnik</a:t>
            </a:r>
            <a:r>
              <a:rPr lang="en-US" dirty="0"/>
              <a:t>, </a:t>
            </a:r>
            <a:r>
              <a:rPr lang="en-US" dirty="0" err="1"/>
              <a:t>Mathe</a:t>
            </a:r>
            <a:r>
              <a:rPr lang="en-US" dirty="0"/>
              <a:t>, </a:t>
            </a:r>
            <a:r>
              <a:rPr lang="en-US" dirty="0" err="1"/>
              <a:t>Physik</a:t>
            </a:r>
            <a:r>
              <a:rPr lang="en-US" dirty="0"/>
              <a:t> und RW</a:t>
            </a:r>
          </a:p>
          <a:p>
            <a:pPr lvl="0"/>
            <a:r>
              <a:rPr lang="en-US" dirty="0" err="1"/>
              <a:t>Basisprüfung</a:t>
            </a:r>
            <a:r>
              <a:rPr lang="en-US" dirty="0"/>
              <a:t> in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Blöcken</a:t>
            </a:r>
            <a:r>
              <a:rPr lang="en-US" dirty="0"/>
              <a:t> </a:t>
            </a:r>
            <a:r>
              <a:rPr lang="en-US" dirty="0" err="1"/>
              <a:t>statt</a:t>
            </a:r>
            <a:r>
              <a:rPr lang="en-US" dirty="0"/>
              <a:t> </a:t>
            </a:r>
            <a:r>
              <a:rPr lang="en-US" dirty="0" err="1"/>
              <a:t>einem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:</a:t>
            </a:r>
            <a:endParaRPr lang="de-CH" dirty="0"/>
          </a:p>
          <a:p>
            <a:pPr lvl="0"/>
            <a:r>
              <a:rPr lang="de-CH" dirty="0"/>
              <a:t>1 Blockprüfung </a:t>
            </a:r>
          </a:p>
          <a:p>
            <a:pPr lvl="1"/>
            <a:r>
              <a:rPr lang="de-CH" dirty="0"/>
              <a:t>Schnitt 4.0</a:t>
            </a:r>
          </a:p>
          <a:p>
            <a:pPr lvl="0"/>
            <a:r>
              <a:rPr lang="de-CH" dirty="0"/>
              <a:t>Hohe Durchfallquote (z.B. Informatik 40-60%)</a:t>
            </a:r>
          </a:p>
          <a:p>
            <a:pPr lvl="0"/>
            <a:r>
              <a:rPr lang="de-CH" dirty="0"/>
              <a:t>Stoff über ein Jahr</a:t>
            </a:r>
          </a:p>
        </p:txBody>
      </p:sp>
      <p:sp>
        <p:nvSpPr>
          <p:cNvPr id="9" name="Explosion: 14 Zacken 8"/>
          <p:cNvSpPr/>
          <p:nvPr/>
        </p:nvSpPr>
        <p:spPr>
          <a:xfrm>
            <a:off x="7200900" y="160020"/>
            <a:ext cx="1767840" cy="1612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NEU</a:t>
            </a:r>
            <a:endParaRPr lang="de-C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Studienjahr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860"/>
            <a:ext cx="9144000" cy="37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Wohnen in Zürich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961903" y="1417640"/>
            <a:ext cx="7426519" cy="5336728"/>
          </a:xfrm>
        </p:spPr>
        <p:txBody>
          <a:bodyPr/>
          <a:lstStyle/>
          <a:p>
            <a:pPr lvl="0"/>
            <a:r>
              <a:rPr lang="de-CH" dirty="0"/>
              <a:t>Sehr teuer</a:t>
            </a:r>
          </a:p>
          <a:p>
            <a:pPr lvl="0"/>
            <a:r>
              <a:rPr lang="de-CH" dirty="0"/>
              <a:t>Riesige Nachfrage</a:t>
            </a:r>
          </a:p>
          <a:p>
            <a:pPr lvl="0"/>
            <a:r>
              <a:rPr lang="de-CH" dirty="0"/>
              <a:t>Früh mit Suche beginnen!</a:t>
            </a:r>
          </a:p>
          <a:p>
            <a:pPr lvl="0"/>
            <a:r>
              <a:rPr lang="de-CH" dirty="0"/>
              <a:t>Nicht auf Stadt selber beschränken</a:t>
            </a:r>
          </a:p>
          <a:p>
            <a:pPr lvl="1"/>
            <a:r>
              <a:rPr lang="de-CH" dirty="0"/>
              <a:t>Sehr gutes ÖV-Netz</a:t>
            </a:r>
          </a:p>
          <a:p>
            <a:pPr lvl="1"/>
            <a:r>
              <a:rPr lang="de-CH" dirty="0"/>
              <a:t>Viel billiger (bis 50%)</a:t>
            </a:r>
          </a:p>
          <a:p>
            <a:pPr lvl="1"/>
            <a:r>
              <a:rPr lang="de-CH" dirty="0"/>
              <a:t>Zentrum/</a:t>
            </a:r>
            <a:r>
              <a:rPr lang="de-CH"/>
              <a:t>Hönggerberg</a:t>
            </a:r>
            <a:endParaRPr lang="de-CH" dirty="0"/>
          </a:p>
          <a:p>
            <a:pPr lvl="0"/>
            <a:r>
              <a:rPr lang="de-CH" dirty="0"/>
              <a:t>Kosten:</a:t>
            </a:r>
          </a:p>
          <a:p>
            <a:pPr lvl="1"/>
            <a:r>
              <a:rPr lang="de-CH" dirty="0"/>
              <a:t>WG: ~700CHF</a:t>
            </a:r>
          </a:p>
          <a:p>
            <a:pPr lvl="1"/>
            <a:r>
              <a:rPr lang="de-CH" dirty="0"/>
              <a:t>1/1.5 Zimmerwohnung: ~1000CHF</a:t>
            </a:r>
          </a:p>
          <a:p>
            <a:pPr lvl="0"/>
            <a:r>
              <a:rPr lang="de-CH" dirty="0"/>
              <a:t>Pendeln</a:t>
            </a:r>
          </a:p>
          <a:p>
            <a:pPr lvl="1"/>
            <a:r>
              <a:rPr lang="de-CH" dirty="0"/>
              <a:t>Maximal 1 Stunde Reiseweg (bzw. 40 Minuten bis HB)</a:t>
            </a:r>
          </a:p>
          <a:p>
            <a:pPr lvl="0"/>
            <a:endParaRPr lang="de-C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Verbindungen in Zürich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83568" y="3939540"/>
            <a:ext cx="8391852" cy="297180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AKV Kyburger – Männerverbindung, Block</a:t>
            </a:r>
          </a:p>
          <a:p>
            <a:r>
              <a:rPr lang="de-CH" sz="1600" dirty="0"/>
              <a:t>AV </a:t>
            </a:r>
            <a:r>
              <a:rPr lang="de-CH" sz="1600" dirty="0" err="1"/>
              <a:t>Turicia</a:t>
            </a:r>
            <a:r>
              <a:rPr lang="de-CH" sz="1600" dirty="0"/>
              <a:t> – Männerverbindung, Block</a:t>
            </a:r>
          </a:p>
          <a:p>
            <a:pPr lvl="0"/>
            <a:r>
              <a:rPr lang="de-CH" sz="1600" dirty="0"/>
              <a:t>AV Welfen – gemischte Verbindung</a:t>
            </a:r>
          </a:p>
          <a:p>
            <a:pPr lvl="0"/>
            <a:r>
              <a:rPr lang="de-CH" sz="1600" dirty="0"/>
              <a:t>AV Orion – gemischte Verbindung</a:t>
            </a:r>
          </a:p>
          <a:p>
            <a:pPr lvl="0"/>
            <a:r>
              <a:rPr lang="de-CH" sz="1600" dirty="0"/>
              <a:t>AB </a:t>
            </a:r>
            <a:r>
              <a:rPr lang="de-CH" sz="1600" dirty="0" err="1"/>
              <a:t>Glanzenburgen</a:t>
            </a:r>
            <a:r>
              <a:rPr lang="de-CH" sz="1600" dirty="0"/>
              <a:t> – Männerverbindung</a:t>
            </a:r>
          </a:p>
          <a:p>
            <a:pPr lvl="0"/>
            <a:r>
              <a:rPr lang="de-CH" sz="1600" dirty="0"/>
              <a:t>AV </a:t>
            </a:r>
            <a:r>
              <a:rPr lang="de-CH" sz="1600" dirty="0" err="1"/>
              <a:t>Filetia-Turicensis</a:t>
            </a:r>
            <a:r>
              <a:rPr lang="de-CH" sz="1600" dirty="0"/>
              <a:t> – junge Frauenverbindung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 err="1"/>
              <a:t>Gute</a:t>
            </a:r>
            <a:r>
              <a:rPr lang="en-US" sz="1600" dirty="0"/>
              <a:t> </a:t>
            </a:r>
            <a:r>
              <a:rPr lang="en-US" sz="1600" dirty="0" err="1"/>
              <a:t>Kontakte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Wohnungssuche</a:t>
            </a:r>
            <a:r>
              <a:rPr lang="en-US" sz="1600" dirty="0"/>
              <a:t>, Mentoring </a:t>
            </a:r>
            <a:r>
              <a:rPr lang="en-US" sz="1600" dirty="0" err="1"/>
              <a:t>während</a:t>
            </a:r>
            <a:r>
              <a:rPr lang="en-US" sz="1600" dirty="0"/>
              <a:t> </a:t>
            </a:r>
            <a:r>
              <a:rPr lang="en-US" sz="1600" dirty="0" err="1"/>
              <a:t>dem</a:t>
            </a:r>
            <a:r>
              <a:rPr lang="en-US" sz="1600" dirty="0"/>
              <a:t> </a:t>
            </a:r>
            <a:r>
              <a:rPr lang="en-US" sz="1600" dirty="0" err="1"/>
              <a:t>Studium</a:t>
            </a:r>
            <a:r>
              <a:rPr lang="en-US" sz="1600" dirty="0"/>
              <a:t> und </a:t>
            </a:r>
            <a:r>
              <a:rPr lang="en-US" sz="1600" dirty="0" err="1"/>
              <a:t>Stellensuche</a:t>
            </a:r>
            <a:endParaRPr lang="de-CH" sz="1600" dirty="0"/>
          </a:p>
        </p:txBody>
      </p:sp>
      <p:pic>
        <p:nvPicPr>
          <p:cNvPr id="5124" name="Picture 4" descr="https://cdn.zuerich.com/sites/default/files/styles/keyvisual_xl/public/web-linde-oberstrass-aussen-zurich.jpg?itok=YDhLkl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88" y="1406121"/>
            <a:ext cx="3377892" cy="25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274139"/>
            <a:ext cx="4335779" cy="2665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b="1"/>
              <a:t>Ingenieurwissenschaften</a:t>
            </a:r>
            <a:br>
              <a:rPr lang="de-CH" b="1"/>
            </a:br>
            <a:r>
              <a:rPr lang="de-CH"/>
              <a:t>Bachelor-Studiengänge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Elektrotechnik und Informationstechnologie</a:t>
            </a:r>
          </a:p>
          <a:p>
            <a:pPr lvl="0"/>
            <a:r>
              <a:rPr lang="de-CH" dirty="0"/>
              <a:t>Informatik</a:t>
            </a:r>
          </a:p>
          <a:p>
            <a:pPr lvl="0"/>
            <a:r>
              <a:rPr lang="de-CH" dirty="0"/>
              <a:t>Maschineningenieurwissenschaften</a:t>
            </a:r>
          </a:p>
          <a:p>
            <a:pPr lvl="0"/>
            <a:r>
              <a:rPr lang="de-CH" dirty="0"/>
              <a:t>Materialwissenschaften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Bauwissenschaften:</a:t>
            </a:r>
          </a:p>
          <a:p>
            <a:pPr lvl="1"/>
            <a:r>
              <a:rPr lang="de-CH" dirty="0"/>
              <a:t>Bauingenieurwissenschaften</a:t>
            </a:r>
          </a:p>
          <a:p>
            <a:pPr lvl="1"/>
            <a:r>
              <a:rPr lang="de-CH" dirty="0" err="1"/>
              <a:t>Geomatik</a:t>
            </a:r>
            <a:r>
              <a:rPr lang="de-CH" dirty="0"/>
              <a:t> und Planung</a:t>
            </a:r>
          </a:p>
          <a:p>
            <a:pPr lvl="1"/>
            <a:r>
              <a:rPr lang="de-CH" dirty="0"/>
              <a:t>Umweltingenieurwissenschaften</a:t>
            </a:r>
          </a:p>
          <a:p>
            <a:pPr marL="342900" lvl="1" indent="0">
              <a:buNone/>
            </a:pPr>
            <a:endParaRPr lang="de-CH" dirty="0"/>
          </a:p>
          <a:p>
            <a:pPr lvl="0"/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Fachvereine / ASVZ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Bsp. VIS (Informatik)</a:t>
            </a:r>
          </a:p>
          <a:p>
            <a:pPr lvl="1"/>
            <a:r>
              <a:rPr lang="de-CH" dirty="0"/>
              <a:t>95% der studierenden</a:t>
            </a:r>
          </a:p>
          <a:p>
            <a:pPr lvl="1"/>
            <a:r>
              <a:rPr lang="de-CH" dirty="0"/>
              <a:t>Gratis 2 Kaffee, bzw. 1 Bier</a:t>
            </a:r>
          </a:p>
          <a:p>
            <a:pPr lvl="1"/>
            <a:r>
              <a:rPr lang="de-CH" dirty="0"/>
              <a:t>Prüfungssammlung</a:t>
            </a:r>
          </a:p>
          <a:p>
            <a:pPr lvl="1"/>
            <a:r>
              <a:rPr lang="de-CH" dirty="0"/>
              <a:t>Anlässe</a:t>
            </a:r>
          </a:p>
          <a:p>
            <a:pPr lvl="1"/>
            <a:r>
              <a:rPr lang="de-CH" dirty="0"/>
              <a:t>…</a:t>
            </a:r>
          </a:p>
          <a:p>
            <a:pPr lvl="1"/>
            <a:endParaRPr lang="de-CH" dirty="0"/>
          </a:p>
          <a:p>
            <a:pPr lvl="0"/>
            <a:r>
              <a:rPr lang="de-CH" dirty="0"/>
              <a:t>ASVZ</a:t>
            </a:r>
          </a:p>
          <a:p>
            <a:pPr lvl="1"/>
            <a:r>
              <a:rPr lang="de-CH" dirty="0"/>
              <a:t>Grösster Verband der Schweiz (alle Studierenden in Zürich)</a:t>
            </a:r>
          </a:p>
          <a:p>
            <a:pPr lvl="1"/>
            <a:r>
              <a:rPr lang="de-CH" dirty="0"/>
              <a:t>120 Sportarten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CH" sz="6400"/>
              <a:t>Fragen?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CH" dirty="0"/>
              <a:t>mit@kyburger.ch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 </a:t>
            </a:r>
            <a:r>
              <a:rPr lang="en-US" dirty="0" err="1"/>
              <a:t>paar</a:t>
            </a:r>
            <a:r>
              <a:rPr lang="en-US" dirty="0"/>
              <a:t> “</a:t>
            </a:r>
            <a:r>
              <a:rPr lang="en-US" dirty="0" err="1"/>
              <a:t>coole</a:t>
            </a:r>
            <a:r>
              <a:rPr lang="en-US" dirty="0"/>
              <a:t>” </a:t>
            </a:r>
            <a:r>
              <a:rPr lang="en-US" dirty="0" err="1"/>
              <a:t>Projekte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72819"/>
            <a:ext cx="7704853" cy="4934327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Drohnen</a:t>
            </a:r>
            <a:r>
              <a:rPr lang="en-US" dirty="0">
                <a:hlinkClick r:id="rId2"/>
              </a:rPr>
              <a:t> (Ted Talk)</a:t>
            </a:r>
            <a:endParaRPr lang="en-US" dirty="0"/>
          </a:p>
          <a:p>
            <a:r>
              <a:rPr lang="en-US" dirty="0">
                <a:hlinkClick r:id="rId3"/>
              </a:rPr>
              <a:t>Vertigo</a:t>
            </a:r>
            <a:endParaRPr lang="en-US" dirty="0"/>
          </a:p>
          <a:p>
            <a:r>
              <a:rPr lang="en-US" dirty="0">
                <a:hlinkClick r:id="rId4"/>
              </a:rPr>
              <a:t>Rig Animation</a:t>
            </a:r>
            <a:endParaRPr lang="en-US" dirty="0"/>
          </a:p>
          <a:p>
            <a:r>
              <a:rPr lang="en-US" dirty="0">
                <a:hlinkClick r:id="rId5"/>
              </a:rPr>
              <a:t>Christmas Lab</a:t>
            </a:r>
            <a:endParaRPr lang="en-US" dirty="0"/>
          </a:p>
          <a:p>
            <a:r>
              <a:rPr lang="en-US" dirty="0" err="1">
                <a:hlinkClick r:id="rId6"/>
              </a:rPr>
              <a:t>Cubil</a:t>
            </a:r>
            <a:endParaRPr lang="en-US" dirty="0"/>
          </a:p>
          <a:p>
            <a:r>
              <a:rPr lang="en-US" dirty="0">
                <a:hlinkClick r:id="rId7"/>
              </a:rPr>
              <a:t>One-Legged Hopping</a:t>
            </a:r>
            <a:endParaRPr lang="en-US" dirty="0"/>
          </a:p>
          <a:p>
            <a:r>
              <a:rPr lang="en-US" dirty="0">
                <a:hlinkClick r:id="rId8"/>
              </a:rPr>
              <a:t>Augmented Reality Characters</a:t>
            </a:r>
            <a:endParaRPr lang="en-US" dirty="0"/>
          </a:p>
          <a:p>
            <a:r>
              <a:rPr lang="en-US" dirty="0">
                <a:hlinkClick r:id="rId9"/>
              </a:rPr>
              <a:t>Eye Capture</a:t>
            </a:r>
            <a:endParaRPr lang="en-US" dirty="0"/>
          </a:p>
          <a:p>
            <a:r>
              <a:rPr lang="en-US" dirty="0">
                <a:hlinkClick r:id="rId10"/>
              </a:rPr>
              <a:t>Star-Wars</a:t>
            </a:r>
            <a:r>
              <a:rPr lang="en-US" dirty="0"/>
              <a:t> </a:t>
            </a:r>
            <a:r>
              <a:rPr lang="en-US" dirty="0">
                <a:hlinkClick r:id="rId11"/>
              </a:rPr>
              <a:t>Maleficent</a:t>
            </a:r>
            <a:endParaRPr lang="en-US" dirty="0"/>
          </a:p>
          <a:p>
            <a:r>
              <a:rPr lang="en-US" dirty="0" err="1">
                <a:hlinkClick r:id="rId12"/>
              </a:rPr>
              <a:t>Zippable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0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Studienaufbau</a:t>
            </a:r>
          </a:p>
        </p:txBody>
      </p:sp>
      <p:pic>
        <p:nvPicPr>
          <p:cNvPr id="3" name="Content Placeholder 2" descr="Die Grafik zeigt vereinfacht die Studienstruktur an der ETH Zürich.  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527" y="1983178"/>
            <a:ext cx="7157072" cy="40633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Aufbau Bachelor</a:t>
            </a:r>
          </a:p>
        </p:txBody>
      </p:sp>
      <p:pic>
        <p:nvPicPr>
          <p:cNvPr id="3" name="Content Placeholder 2" descr="Die Grafik zeigt, wie die Bachelorstudiengänge an der ETH Zürich aufgebaut sind.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0540" y="1235034"/>
            <a:ext cx="6168889" cy="53729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1"/>
          </p:nvPr>
        </p:nvSpPr>
        <p:spPr>
          <a:xfrm>
            <a:off x="890643" y="1923806"/>
            <a:ext cx="7497778" cy="4202362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None/>
            </a:pPr>
            <a:r>
              <a:rPr lang="de-CH" sz="4000"/>
              <a:t>Das Bachelor-Diplom gilt </a:t>
            </a:r>
            <a:r>
              <a:rPr lang="de-CH" sz="4000" b="1"/>
              <a:t>nicht </a:t>
            </a:r>
            <a:r>
              <a:rPr lang="de-CH" sz="4000"/>
              <a:t>als berufsbefähigender Abschluss. Die weitergehende akademische Berufsbefähigung wird erst mit dem Erwerb eines Master-Titels erreicht.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Aufbau Master</a:t>
            </a:r>
          </a:p>
        </p:txBody>
      </p:sp>
      <p:graphicFrame>
        <p:nvGraphicFramePr>
          <p:cNvPr id="3" name="Objekt 3"/>
          <p:cNvGraphicFramePr/>
          <p:nvPr/>
        </p:nvGraphicFramePr>
        <p:xfrm>
          <a:off x="1289669" y="1417640"/>
          <a:ext cx="6902320" cy="486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3891064" imgH="2743200" progId="Photoshop.Image.13">
                  <p:embed/>
                </p:oleObj>
              </mc:Choice>
              <mc:Fallback>
                <p:oleObj name="Image" r:id="rId3" imgW="3891064" imgH="2743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669" y="1417640"/>
                        <a:ext cx="6902320" cy="4865714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b="1"/>
              <a:t>Elektrotechnik und Informationstechnologie</a:t>
            </a:r>
            <a:endParaRPr lang="de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5A303-4663-49B0-B667-B2DBE26C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37" y="1464266"/>
            <a:ext cx="6943513" cy="5337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Informatik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06B04-1156-4B19-A4A6-846ADD6F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10" y="2028823"/>
            <a:ext cx="8484889" cy="4284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920325" cy="1143000"/>
          </a:xfrm>
        </p:spPr>
        <p:txBody>
          <a:bodyPr/>
          <a:lstStyle/>
          <a:p>
            <a:pPr lvl="0"/>
            <a:r>
              <a:rPr lang="de-CH"/>
              <a:t>Maschineningenieurwissenschaften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2069"/>
            <a:ext cx="9144000" cy="2857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wStV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SchwStV</Template>
  <TotalTime>17</TotalTime>
  <Words>312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SchwStV</vt:lpstr>
      <vt:lpstr>Image</vt:lpstr>
      <vt:lpstr>PowerPoint Presentation</vt:lpstr>
      <vt:lpstr>Ingenieurwissenschaften Bachelor-Studiengänge</vt:lpstr>
      <vt:lpstr>Studienaufbau</vt:lpstr>
      <vt:lpstr>Aufbau Bachelor</vt:lpstr>
      <vt:lpstr>PowerPoint Presentation</vt:lpstr>
      <vt:lpstr>Aufbau Master</vt:lpstr>
      <vt:lpstr>Elektrotechnik und Informationstechnologie</vt:lpstr>
      <vt:lpstr>Informatik</vt:lpstr>
      <vt:lpstr>Maschineningenieurwissenschaften</vt:lpstr>
      <vt:lpstr>Materialwissenschaft</vt:lpstr>
      <vt:lpstr>Welcher Studiengang?</vt:lpstr>
      <vt:lpstr>ETH-Beratung</vt:lpstr>
      <vt:lpstr>Anmeldung zum Studium</vt:lpstr>
      <vt:lpstr>Studienalltag</vt:lpstr>
      <vt:lpstr>Stundenplan</vt:lpstr>
      <vt:lpstr>Basisprüfungen</vt:lpstr>
      <vt:lpstr>Studienjahr</vt:lpstr>
      <vt:lpstr>Wohnen in Zürich</vt:lpstr>
      <vt:lpstr>Verbindungen in Zürich</vt:lpstr>
      <vt:lpstr>Fachvereine / ASVZ</vt:lpstr>
      <vt:lpstr>Fragen?</vt:lpstr>
      <vt:lpstr>Ein paar “coole”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 Zürich</dc:title>
  <dc:creator>simon.ringeisen@hotelpac.ch</dc:creator>
  <cp:lastModifiedBy>zc9or5jksi@student.ethz.ch</cp:lastModifiedBy>
  <cp:revision>22</cp:revision>
  <dcterms:created xsi:type="dcterms:W3CDTF">2013-11-06T19:27:16Z</dcterms:created>
  <dcterms:modified xsi:type="dcterms:W3CDTF">2018-11-16T09:40:27Z</dcterms:modified>
</cp:coreProperties>
</file>