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68" r:id="rId9"/>
    <p:sldId id="269" r:id="rId10"/>
    <p:sldId id="270" r:id="rId11"/>
    <p:sldId id="291" r:id="rId12"/>
    <p:sldId id="292" r:id="rId13"/>
    <p:sldId id="293" r:id="rId14"/>
    <p:sldId id="297" r:id="rId15"/>
    <p:sldId id="298" r:id="rId16"/>
    <p:sldId id="299" r:id="rId17"/>
    <p:sldId id="319" r:id="rId18"/>
    <p:sldId id="300" r:id="rId19"/>
    <p:sldId id="301" r:id="rId20"/>
    <p:sldId id="302" r:id="rId21"/>
    <p:sldId id="303" r:id="rId22"/>
    <p:sldId id="304" r:id="rId23"/>
    <p:sldId id="308" r:id="rId24"/>
    <p:sldId id="283" r:id="rId25"/>
    <p:sldId id="309" r:id="rId26"/>
    <p:sldId id="265" r:id="rId27"/>
    <p:sldId id="310" r:id="rId28"/>
    <p:sldId id="311" r:id="rId29"/>
    <p:sldId id="314" r:id="rId30"/>
    <p:sldId id="313" r:id="rId31"/>
    <p:sldId id="312" r:id="rId32"/>
    <p:sldId id="315" r:id="rId33"/>
    <p:sldId id="317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>
        <p:scale>
          <a:sx n="111" d="100"/>
          <a:sy n="111" d="100"/>
        </p:scale>
        <p:origin x="5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B2A49-C2B4-4E22-9DB7-31135B4729AF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DB4B-99E4-4F64-B2E4-879A4F60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0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4E386F2-9018-4925-913E-1B833D86FECF}" type="slidenum">
              <a:rPr lang="de-DE" altLang="de-DE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de-DE" altLang="de-DE"/>
          </a:p>
        </p:txBody>
      </p:sp>
      <p:sp>
        <p:nvSpPr>
          <p:cNvPr id="3379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5125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F82D81-AB1E-49D9-A5C3-AFB59E6059F9}" type="slidenum">
              <a:rPr lang="de-DE" altLang="de-DE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9409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6218F5B-E2A0-4DFF-9FD1-9CFECF9D78D5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13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E06B971-27AE-4257-8F94-A2BD2898F01D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353496-A6F0-47C3-B99C-0A0A5A683FCC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70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74E1408A-1C30-4933-92A0-3FCFA660FD6C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14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7454577-34E5-4EDC-A84A-7EA1F64C0C82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94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42E4DE-88A5-4807-B2DD-E95440AD3341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44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3D0AFBFA-4330-4C3B-A3BC-033F78F35AAB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15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E095C80-DED3-4CFE-84CC-9AB1D517AB36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15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A454803-3B20-43DA-B16E-31D71A5B0B5E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3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D462E7D4-1462-4E34-8D46-F5A4848679CD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16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D7443D-ACCD-443C-B6A0-FEF2E0293E70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CB393D2-74EF-4D26-928A-EE6BD8583624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12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7FA993E4-E070-4938-A205-50BC0C854D98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18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AB67649-91CC-4ECE-ADAC-39ACA56C74B9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560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E1A4C72-3460-4610-9B4C-26C7E8A04FD1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77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34DB86BA-0FBA-403B-987D-68A5ED85C4F7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19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CA1149-DAFE-4379-A00F-DCC8795C16FB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1FEE7-77D0-4D90-9BEB-AE0C5D92CD30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01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3E7C8294-59A1-4204-A999-44119F623BFB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20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4AE5317-0746-4E7C-BFB3-FCB169753729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47E2EED-780A-4C48-8F6D-85343CAA126B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02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8A0C9653-CE5B-4A8A-8CE7-3E4CA8C4F665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21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1F630B9-1E6D-47B8-BF46-A5EE783BE763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3174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309763-3997-4367-8AEC-EF58652849DB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52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42588D18-0B03-44D1-8208-395A667AFD51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22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5DE359-038F-47F0-8C72-50EE309BE9E8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337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FCAB99-F90D-4350-817A-9591D1C47BD2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7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3A1193E7-42B0-4716-A434-FCC59D922D5D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23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2E43C8B-1642-4310-B912-1419088B5036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6F9D33C-AFC7-415B-93BE-97CA8B4ED73F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7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2E1E468-E7A0-47DE-84BB-5657524E2E5C}" type="slidenum">
              <a:rPr lang="de-DE" altLang="de-DE" smtClean="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de-DE" altLang="de-DE"/>
          </a:p>
        </p:txBody>
      </p:sp>
      <p:sp>
        <p:nvSpPr>
          <p:cNvPr id="3481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173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E17618-8BD0-4BB7-BD93-5553AF4095F0}" type="slidenum">
              <a:rPr lang="de-DE" altLang="de-DE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56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0274D2E-38A8-479D-BAD4-AD2242CBDAFA}" type="slidenum">
              <a:rPr lang="de-DE" altLang="de-DE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de-DE" altLang="de-DE"/>
          </a:p>
        </p:txBody>
      </p:sp>
      <p:sp>
        <p:nvSpPr>
          <p:cNvPr id="3584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9221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30A00F-C268-4F03-B339-12B4E821E5ED}" type="slidenum">
              <a:rPr lang="de-DE" altLang="de-DE"/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134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3A1193E7-42B0-4716-A434-FCC59D922D5D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7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2E43C8B-1642-4310-B912-1419088B5036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6F9D33C-AFC7-415B-93BE-97CA8B4ED73F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1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EEC4929-1D44-4B17-92C4-037AFC91EA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8E6597B3-2B01-4A5B-93D9-F068AEF2EAEB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8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B22C628B-B00F-4E71-8274-340E50B23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C41268-EB96-4710-B43F-63DAF0051090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BF91B78C-E63F-4F26-9370-668D18FD021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E6B28690-A1E8-44DD-A70C-4B12187D974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3318" name="Text Box 4">
            <a:extLst>
              <a:ext uri="{FF2B5EF4-FFF2-40B4-BE49-F238E27FC236}">
                <a16:creationId xmlns:a16="http://schemas.microsoft.com/office/drawing/2014/main" id="{B9C493EB-D7C3-4AA3-B486-7D87F4F61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872D9DD-12B7-4146-868A-F4B9BCA0FED7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A76A19A-6256-4E03-9D17-10355AA28D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9D259BB3-CE9A-4DE6-B3E8-9ED40FA1F220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9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94616B4F-D4A8-4A05-998A-AC4C6A653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2CE73C-5BD2-4889-A80C-FBC1BC89913A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D133BAA8-EC69-40B6-BE65-704C714C052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4BAEC3A6-F2BD-4D94-AED6-3F3478C104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5366" name="Text Box 4">
            <a:extLst>
              <a:ext uri="{FF2B5EF4-FFF2-40B4-BE49-F238E27FC236}">
                <a16:creationId xmlns:a16="http://schemas.microsoft.com/office/drawing/2014/main" id="{3EDA699C-4997-4EE5-816A-6B857258E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2A0D814-5A3E-4D16-B075-AAE8096ED211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642FE49-2D8F-462F-B126-3F55BE6500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58562867-F958-4961-B886-A118E863DF16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E1B59705-6C76-4999-A3E0-8C2D8558B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9BA990-C281-463A-8D0F-8685DA3DF040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BC9F03A4-B5B1-4F66-B927-1A5F7821925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6E5316EA-3111-41F8-A964-4213C9CC24C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4" name="Text Box 4">
            <a:extLst>
              <a:ext uri="{FF2B5EF4-FFF2-40B4-BE49-F238E27FC236}">
                <a16:creationId xmlns:a16="http://schemas.microsoft.com/office/drawing/2014/main" id="{5B79B81C-3705-4AD7-A06A-D2B8C32E6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1214335-F52E-4E13-8EDA-FDAFBDD10149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7C62216-A6E9-4EC2-AFB8-BF48A9B49EE0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11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96867D-71D2-4868-BF00-A2A17441812D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443103-710D-4040-BA9B-E14764AD8E9A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70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03F974C8-021C-4BC3-89F6-B500FFD61A0F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12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A453222-B9BD-4E03-A42A-89D4F9025DD6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CFA4FE9-E93A-4128-A4A2-0B3DE4657646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7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1CB24D-97A3-4B01-984F-0C02DB0E11D8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4F6168-943F-4CC0-9B79-9F58CE52DDE2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37306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0ED9A3-DA6D-4BE3-B39B-A75670ADFAA8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8879AF-24BB-48C7-B27B-F969F414EF88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34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30900E-363B-47D2-88D8-98DB4399D521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8E11DF-02DB-40D7-9BF7-96566A97C53C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968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760540" y="274640"/>
            <a:ext cx="6627882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Inhaltsplatzhalter 2"/>
          <p:cNvSpPr txBox="1">
            <a:spLocks noGrp="1"/>
          </p:cNvSpPr>
          <p:nvPr>
            <p:ph idx="1"/>
          </p:nvPr>
        </p:nvSpPr>
        <p:spPr>
          <a:xfrm>
            <a:off x="683568" y="1772820"/>
            <a:ext cx="7704853" cy="43533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7F7040-78A7-4552-BBF0-3EB31AB0502E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8B5F40-3CAC-4BA2-95F0-70603B614064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9460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905"/>
            <a:ext cx="7772400" cy="1362071"/>
          </a:xfrm>
        </p:spPr>
        <p:txBody>
          <a:bodyPr anchor="t" anchorCtr="0"/>
          <a:lstStyle>
            <a:lvl1pPr algn="l">
              <a:defRPr sz="3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400"/>
              </a:spcBef>
              <a:buNone/>
              <a:defRPr sz="15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073058-3F38-4BDA-9BCD-856059796CF8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BC9247-C82E-4476-9104-59FA57E0A04C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738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361532" y="274640"/>
            <a:ext cx="7325267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500"/>
              </a:spcBef>
              <a:defRPr sz="2100"/>
            </a:lvl1pPr>
            <a:lvl2pPr>
              <a:spcBef>
                <a:spcPts val="400"/>
              </a:spcBef>
              <a:defRPr sz="1800"/>
            </a:lvl2pPr>
            <a:lvl3pPr>
              <a:defRPr sz="1500"/>
            </a:lvl3pPr>
            <a:lvl4pPr>
              <a:spcBef>
                <a:spcPts val="300"/>
              </a:spcBef>
              <a:defRPr sz="1350"/>
            </a:lvl4pPr>
            <a:lvl5pPr>
              <a:spcBef>
                <a:spcPts val="300"/>
              </a:spcBef>
              <a:defRPr sz="135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500"/>
              </a:spcBef>
              <a:defRPr sz="2100"/>
            </a:lvl1pPr>
            <a:lvl2pPr>
              <a:spcBef>
                <a:spcPts val="400"/>
              </a:spcBef>
              <a:defRPr sz="1800"/>
            </a:lvl2pPr>
            <a:lvl3pPr>
              <a:defRPr sz="1500"/>
            </a:lvl3pPr>
            <a:lvl4pPr>
              <a:spcBef>
                <a:spcPts val="300"/>
              </a:spcBef>
              <a:defRPr sz="1350"/>
            </a:lvl4pPr>
            <a:lvl5pPr>
              <a:spcBef>
                <a:spcPts val="300"/>
              </a:spcBef>
              <a:defRPr sz="135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7B328C-21D0-4905-80BF-2FC100A5FD28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DF02AF-E2C8-4598-9BCD-170F7F58C56E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896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259631" y="274640"/>
            <a:ext cx="7427168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400"/>
              </a:spcBef>
              <a:buNone/>
              <a:defRPr sz="18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500"/>
            </a:lvl2pPr>
            <a:lvl3pPr>
              <a:spcBef>
                <a:spcPts val="300"/>
              </a:spcBef>
              <a:defRPr sz="135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400"/>
              </a:spcBef>
              <a:buNone/>
              <a:defRPr sz="18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500"/>
            </a:lvl2pPr>
            <a:lvl3pPr>
              <a:spcBef>
                <a:spcPts val="300"/>
              </a:spcBef>
              <a:defRPr sz="135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26AA2-92FE-4F4F-978D-2683ADC56923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9DCFBB-ED39-42E0-8336-C0FAEBB5A9A2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537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9550" y="255428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7DF85D-37A1-4DB3-9ED9-DA0A71862CF3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6C53E0-6AA5-4FC2-8937-BC3349D077ED}" type="slidenum">
              <a:t>‹#›</a:t>
            </a:fld>
            <a:endParaRPr lang="de-CH"/>
          </a:p>
        </p:txBody>
      </p:sp>
      <p:pic>
        <p:nvPicPr>
          <p:cNvPr id="6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9383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291E06-DFAD-4BDE-9E9E-4AD94AD2F661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C3C18C-CA78-4BF9-BF3B-336AFF1B13AC}" type="slidenum">
              <a:t>‹#›</a:t>
            </a:fld>
            <a:endParaRPr lang="de-CH"/>
          </a:p>
        </p:txBody>
      </p:sp>
      <p:pic>
        <p:nvPicPr>
          <p:cNvPr id="5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6454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55577" y="1052739"/>
            <a:ext cx="2709934" cy="1080116"/>
          </a:xfrm>
        </p:spPr>
        <p:txBody>
          <a:bodyPr anchor="b" anchorCtr="0"/>
          <a:lstStyle>
            <a:lvl1pPr algn="l">
              <a:defRPr sz="15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2132856"/>
            <a:ext cx="3008311" cy="3993303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3F34A-812C-4390-856B-74AD388B95F2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01FB7D-3BEE-4553-AD55-97538B4FB579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231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15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A37DD0-E594-44DC-9A37-2D65E9EA0FE7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CC391-8A7B-4C9A-8C3E-742409BBB37A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806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hwStV Logo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416835" cy="18448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1760540" y="274640"/>
            <a:ext cx="6926259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fld id="{CABB396A-3190-49E3-B747-40561E14A3C5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3" y="6245223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fld id="{35AEF4B2-F4D8-4ABA-B255-B8F35FC81367}" type="slidenum"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33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34"/>
          <a:cs typeface=""/>
        </a:defRPr>
      </a:lvl1pPr>
    </p:titleStyle>
    <p:bodyStyle>
      <a:lvl1pPr marL="257175" marR="0" lvl="0" indent="-257175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Char char="•"/>
        <a:tabLst/>
        <a:defRPr lang="de-DE" sz="24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34"/>
          <a:cs typeface=""/>
        </a:defRPr>
      </a:lvl1pPr>
      <a:lvl2pPr marL="557217" marR="0" lvl="1" indent="-214317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–"/>
        <a:tabLst/>
        <a:defRPr lang="de-DE" sz="21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2pPr>
      <a:lvl3pPr marL="857250" marR="0" lvl="2" indent="-1714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•"/>
        <a:tabLst/>
        <a:defRPr lang="de-DE" sz="18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3pPr>
      <a:lvl4pPr marL="1200150" marR="0" lvl="3" indent="-1714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–"/>
        <a:tabLst/>
        <a:defRPr lang="de-DE" sz="15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4pPr>
      <a:lvl5pPr marL="1543050" marR="0" lvl="4" indent="-1714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»"/>
        <a:tabLst/>
        <a:defRPr lang="de-DE" sz="15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77863" y="2786063"/>
            <a:ext cx="77882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4400" b="1" dirty="0"/>
              <a:t>Mittelschulinformationstag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0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2500" b="1" dirty="0"/>
              <a:t>Kollegium Spiritus Sanctus Brig</a:t>
            </a:r>
            <a:endParaRPr lang="de-DE" altLang="de-DE" sz="2500" b="1" dirty="0"/>
          </a:p>
        </p:txBody>
      </p:sp>
      <p:pic>
        <p:nvPicPr>
          <p:cNvPr id="4099" name="Picture 3" descr="SchwSt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7862" y="6032845"/>
            <a:ext cx="4875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CH" sz="2000" b="1" dirty="0"/>
              <a:t>Schweizerischer Studentenverein</a:t>
            </a:r>
            <a:endParaRPr lang="de-DE" sz="20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30876" y="6032845"/>
            <a:ext cx="273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CH" sz="2000" b="1" dirty="0"/>
              <a:t>www.schw-stv.ch</a:t>
            </a:r>
            <a:endParaRPr lang="de-DE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2833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9E744C1A-F546-4097-B4B8-B640F2A7A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49275"/>
            <a:ext cx="59753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 dirty="0">
                <a:solidFill>
                  <a:srgbClr val="000000"/>
                </a:solidFill>
              </a:rPr>
              <a:t>Universität Basel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Anzahl Studierende: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Ca. 13’000</a:t>
            </a:r>
          </a:p>
          <a:p>
            <a:pPr eaLnBrk="1" hangingPunct="1">
              <a:spcBef>
                <a:spcPts val="500"/>
              </a:spcBef>
            </a:pPr>
            <a:endParaRPr lang="de-CH" altLang="de-DE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Fakultäten: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Alle Fakultäten</a:t>
            </a:r>
            <a:br>
              <a:rPr lang="de-CH" altLang="de-DE" sz="2000" dirty="0">
                <a:solidFill>
                  <a:srgbClr val="000000"/>
                </a:solidFill>
              </a:rPr>
            </a:br>
            <a:br>
              <a:rPr lang="de-CH" altLang="de-DE" sz="2000" dirty="0">
                <a:solidFill>
                  <a:srgbClr val="000000"/>
                </a:solidFill>
              </a:rPr>
            </a:b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Diverses: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Gebäude verteilt	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Im Hochschulverbund 	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EUCOR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Sportangebot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BC1586E-EC92-482D-97BD-14C220C8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</a:t>
            </a:r>
            <a:r>
              <a:rPr lang="de-CH" altLang="de-DE" sz="1400" b="1">
                <a:solidFill>
                  <a:srgbClr val="000000"/>
                </a:solidFill>
              </a:rPr>
              <a:t>Basel</a:t>
            </a:r>
            <a:r>
              <a:rPr lang="de-CH" altLang="de-DE" sz="1400">
                <a:solidFill>
                  <a:srgbClr val="000000"/>
                </a:solidFill>
              </a:rPr>
              <a:t>   -   Bern   -   Zürich   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F4083E2-A130-4421-A983-0B9337A7F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3311525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44500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204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692275" y="549275"/>
            <a:ext cx="3240088" cy="446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 dirty="0">
                <a:solidFill>
                  <a:srgbClr val="000000"/>
                </a:solidFill>
              </a:rPr>
              <a:t>Stadt Freiburg i. Ü.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Einwohner: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38'000 (ca. 1/3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Studenten)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Wohnung: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Grosses Angebot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Ab 300.-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Grosse Studenten-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</a:t>
            </a:r>
            <a:r>
              <a:rPr lang="de-CH" altLang="de-DE" sz="2000" dirty="0" err="1">
                <a:solidFill>
                  <a:srgbClr val="000000"/>
                </a:solidFill>
              </a:rPr>
              <a:t>wohnheime</a:t>
            </a:r>
            <a:endParaRPr lang="de-CH" altLang="de-DE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Kultur/Ausgang: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Auf Studenten ausgelegt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Alles zu Fuss erreichbar</a:t>
            </a: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endParaRPr lang="de-DE" altLang="de-DE" sz="1600" dirty="0">
              <a:solidFill>
                <a:srgbClr val="000000"/>
              </a:solidFill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268763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CBBE84-EE6A-4157-84D6-37F22BAF8C79}"/>
              </a:ext>
            </a:extLst>
          </p:cNvPr>
          <p:cNvSpPr/>
          <p:nvPr/>
        </p:nvSpPr>
        <p:spPr>
          <a:xfrm>
            <a:off x="1692275" y="5454770"/>
            <a:ext cx="4572000" cy="7720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0"/>
              </a:spcBef>
            </a:pPr>
            <a:r>
              <a:rPr lang="de-DE" altLang="de-DE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Lebenshaltungkosten</a:t>
            </a: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500"/>
              </a:spcBef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tiefes Niveau</a:t>
            </a:r>
          </a:p>
        </p:txBody>
      </p:sp>
    </p:spTree>
    <p:extLst>
      <p:ext uri="{BB962C8B-B14F-4D97-AF65-F5344CB8AC3E}">
        <p14:creationId xmlns:p14="http://schemas.microsoft.com/office/powerpoint/2010/main" val="2670000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692275" y="549275"/>
            <a:ext cx="3240088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>
                <a:solidFill>
                  <a:srgbClr val="000000"/>
                </a:solidFill>
              </a:rPr>
              <a:t>Universität Freiburg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Anzahl Studierende: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Ca. 10’000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Fakultäten: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Theologische Fak.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Rechtswiss. Fak.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Sozialwiss. Fak.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Philosophische Fak.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Naturwiss. Fak.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Diverses:		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Campus		    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Studium in DE, FR 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oder Bilingue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Sportangebot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de-CH" altLang="de-DE" sz="2000">
              <a:solidFill>
                <a:srgbClr val="000000"/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3683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971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214438"/>
            <a:ext cx="49022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8901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692275" y="549275"/>
            <a:ext cx="3240088" cy="49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 dirty="0">
                <a:solidFill>
                  <a:srgbClr val="000000"/>
                </a:solidFill>
              </a:rPr>
              <a:t>Stadt Bern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Einwohner: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127’000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Wohnung: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Ab 450.-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</a:t>
            </a:r>
            <a:r>
              <a:rPr lang="de-CH" altLang="de-DE" sz="2000" dirty="0" err="1">
                <a:solidFill>
                  <a:srgbClr val="000000"/>
                </a:solidFill>
              </a:rPr>
              <a:t>Uninähe</a:t>
            </a:r>
            <a:r>
              <a:rPr lang="de-CH" altLang="de-DE" sz="2000" dirty="0">
                <a:solidFill>
                  <a:srgbClr val="000000"/>
                </a:solidFill>
              </a:rPr>
              <a:t> und Altstadt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eher teuer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3 Studentenwohnheime</a:t>
            </a:r>
          </a:p>
          <a:p>
            <a:pPr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endParaRPr lang="de-CH" altLang="de-DE" sz="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Kultur/Ausgang: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b="1" dirty="0">
                <a:solidFill>
                  <a:srgbClr val="000000"/>
                </a:solidFill>
              </a:rPr>
              <a:t> </a:t>
            </a:r>
            <a:r>
              <a:rPr lang="de-CH" altLang="de-DE" sz="2000" dirty="0">
                <a:solidFill>
                  <a:srgbClr val="000000"/>
                </a:solidFill>
              </a:rPr>
              <a:t>Regierungssitz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Museen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Theater</a:t>
            </a:r>
          </a:p>
          <a:p>
            <a:pPr eaLnBrk="1" hangingPunct="1">
              <a:spcBef>
                <a:spcPts val="500"/>
              </a:spcBef>
            </a:pPr>
            <a:endParaRPr lang="de-CH" altLang="de-DE" sz="2000" dirty="0">
              <a:solidFill>
                <a:srgbClr val="000000"/>
              </a:solidFill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671887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E23BA0-5AB3-4582-A956-3C41CE687C0E}"/>
              </a:ext>
            </a:extLst>
          </p:cNvPr>
          <p:cNvSpPr/>
          <p:nvPr/>
        </p:nvSpPr>
        <p:spPr>
          <a:xfrm>
            <a:off x="4932363" y="4744556"/>
            <a:ext cx="4572000" cy="7720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0"/>
              </a:spcBef>
            </a:pPr>
            <a:r>
              <a:rPr lang="de-DE" altLang="de-DE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Lebenshaltungkosten</a:t>
            </a: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500"/>
              </a:spcBef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Mittleres Niveau</a:t>
            </a:r>
          </a:p>
        </p:txBody>
      </p:sp>
    </p:spTree>
    <p:extLst>
      <p:ext uri="{BB962C8B-B14F-4D97-AF65-F5344CB8AC3E}">
        <p14:creationId xmlns:p14="http://schemas.microsoft.com/office/powerpoint/2010/main" val="914712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692275" y="549275"/>
            <a:ext cx="648017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 dirty="0">
                <a:solidFill>
                  <a:srgbClr val="000000"/>
                </a:solidFill>
              </a:rPr>
              <a:t>Universität Bern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i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Anzahl Studierende: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Ca. 17’500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de-CH" altLang="de-DE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Fakultäten: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Alle Fakultäten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de-CH" altLang="de-DE" sz="20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Diverses		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Veterinärmedizin	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 mit UZH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Sportangebot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de-CH" altLang="de-DE" sz="2000" dirty="0">
              <a:solidFill>
                <a:srgbClr val="000000"/>
              </a:solidFill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4575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844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E2AC-2BE2-4BD7-BCE1-DB1ED6DC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 &amp; Uni Zürich</a:t>
            </a:r>
          </a:p>
        </p:txBody>
      </p:sp>
    </p:spTree>
    <p:extLst>
      <p:ext uri="{BB962C8B-B14F-4D97-AF65-F5344CB8AC3E}">
        <p14:creationId xmlns:p14="http://schemas.microsoft.com/office/powerpoint/2010/main" val="384440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692275" y="544512"/>
            <a:ext cx="3276600" cy="542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i="1" dirty="0">
                <a:solidFill>
                  <a:srgbClr val="000000"/>
                </a:solidFill>
              </a:rPr>
              <a:t>Stadt Zürich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Einwohner: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380’000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Wohnung: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Grosse Nachfrage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Ab 700.- (mit Glück ab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500.-)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Studentenwohnheime</a:t>
            </a:r>
          </a:p>
          <a:p>
            <a:pPr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endParaRPr lang="de-CH" altLang="de-DE" sz="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Kultur/Ausgang: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Landesmuseum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Opernhaus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Kunsthaus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 err="1">
                <a:solidFill>
                  <a:srgbClr val="000000"/>
                </a:solidFill>
              </a:rPr>
              <a:t>Niederdörfli</a:t>
            </a:r>
            <a:r>
              <a:rPr lang="de-CH" altLang="de-DE" sz="2000" dirty="0">
                <a:solidFill>
                  <a:srgbClr val="000000"/>
                </a:solidFill>
              </a:rPr>
              <a:t> / Langstrasse</a:t>
            </a:r>
          </a:p>
          <a:p>
            <a:pPr eaLnBrk="1" hangingPunct="1">
              <a:spcBef>
                <a:spcPts val="450"/>
              </a:spcBef>
              <a:buFont typeface="Arial" panose="020B0604020202020204" pitchFamily="34" charset="0"/>
              <a:buNone/>
            </a:pPr>
            <a:endParaRPr lang="de-CH" altLang="de-DE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de-CH" altLang="de-DE" sz="1800" b="1" dirty="0">
                <a:solidFill>
                  <a:srgbClr val="000000"/>
                </a:solidFill>
              </a:rPr>
              <a:t>ASVZ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3816350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88110A-D7E2-47B6-80EC-CC3F7CF6C78C}"/>
              </a:ext>
            </a:extLst>
          </p:cNvPr>
          <p:cNvSpPr/>
          <p:nvPr/>
        </p:nvSpPr>
        <p:spPr>
          <a:xfrm>
            <a:off x="5185893" y="5203584"/>
            <a:ext cx="3720566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de-DE" altLang="de-DE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Lebenshaltungkosten</a:t>
            </a: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500"/>
              </a:spcBef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Hohes Niveau</a:t>
            </a:r>
          </a:p>
        </p:txBody>
      </p:sp>
    </p:spTree>
    <p:extLst>
      <p:ext uri="{BB962C8B-B14F-4D97-AF65-F5344CB8AC3E}">
        <p14:creationId xmlns:p14="http://schemas.microsoft.com/office/powerpoint/2010/main" val="1695855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36838"/>
            <a:ext cx="528161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 descr="http://www.alumni.ethz.ch/images/foot_unit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6212" y="1904932"/>
            <a:ext cx="7871566" cy="23375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22853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hwSt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946150" y="928688"/>
            <a:ext cx="789859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b="1" dirty="0"/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b="1" dirty="0"/>
              <a:t>Ablauf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/>
              <a:t> </a:t>
            </a:r>
            <a:r>
              <a:rPr lang="de-DE" altLang="de-DE" sz="2400" dirty="0"/>
              <a:t>13:35 – 14:10	Einführung, Vorstellung Schw. StV, 			Studienorte, Uni-Basics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400" dirty="0"/>
              <a:t> 14:15 – 15:05 	Workshop 1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400" dirty="0"/>
              <a:t> 15:10 - 15.55 	Workshop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0556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692275" y="544513"/>
            <a:ext cx="6048375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 dirty="0">
                <a:solidFill>
                  <a:srgbClr val="000000"/>
                </a:solidFill>
              </a:rPr>
              <a:t>ETH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Anzahl Studierende: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Ca. 20’000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Fakultäten: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16 Departemente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</a:t>
            </a:r>
            <a:r>
              <a:rPr lang="de-CH" altLang="de-DE" sz="2000" dirty="0" err="1">
                <a:solidFill>
                  <a:srgbClr val="000000"/>
                </a:solidFill>
              </a:rPr>
              <a:t>Naturwiss</a:t>
            </a:r>
            <a:r>
              <a:rPr lang="de-CH" altLang="de-DE" sz="2000" dirty="0">
                <a:solidFill>
                  <a:srgbClr val="000000"/>
                </a:solidFill>
              </a:rPr>
              <a:t>.- und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Ingenieursdisziplinen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Speziell: 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   Militärwissen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Diverses: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Schulische Struktur 	     </a:t>
            </a:r>
            <a:r>
              <a:rPr lang="de-CH" altLang="de-DE" sz="2000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(wenig Freiheiten)	     </a:t>
            </a:r>
            <a:r>
              <a:rPr lang="de-CH" altLang="de-DE" sz="2000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Internationales Ansehen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360045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358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357313"/>
            <a:ext cx="38004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95910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1692275" y="549275"/>
            <a:ext cx="6335713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>
                <a:solidFill>
                  <a:srgbClr val="000000"/>
                </a:solidFill>
              </a:rPr>
              <a:t>UZH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Anzahl Studierende: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Ca. 26’000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Fakultäten: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Alle Fakultäten (grösste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Fächervielfalt der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Schweiz)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Speziell: 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   Veterinärmedizin mit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   Bern			        </a:t>
            </a:r>
            <a:r>
              <a:rPr lang="de-CH" altLang="de-DE" sz="2000" b="1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Diverses:		         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Recht, Wirtschaft und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Psychologie überlaufen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ASVZ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3311525" cy="22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282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77863" y="2786063"/>
            <a:ext cx="7788275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000"/>
              </a:spcBef>
              <a:buClrTx/>
              <a:buFontTx/>
              <a:buNone/>
            </a:pPr>
            <a:r>
              <a:rPr lang="de-CH" altLang="de-DE" sz="6600" b="1" dirty="0">
                <a:solidFill>
                  <a:srgbClr val="000000"/>
                </a:solidFill>
              </a:rPr>
              <a:t>Uni-Basics</a:t>
            </a:r>
            <a:endParaRPr lang="de-CH" altLang="de-DE" sz="3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907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Studienjahr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5860"/>
            <a:ext cx="9144000" cy="37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83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ECTS-</a:t>
            </a:r>
            <a:r>
              <a:rPr lang="en-US" dirty="0" err="1"/>
              <a:t>Punkte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1 KP ~ 30 </a:t>
            </a:r>
            <a:r>
              <a:rPr lang="en-US" sz="2800" dirty="0" err="1"/>
              <a:t>Stunden</a:t>
            </a:r>
            <a:r>
              <a:rPr lang="en-US" sz="2800" dirty="0"/>
              <a:t> </a:t>
            </a:r>
            <a:r>
              <a:rPr lang="en-US" sz="2800" dirty="0" err="1"/>
              <a:t>Arbeit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Pro Semester 30 </a:t>
            </a:r>
            <a:r>
              <a:rPr lang="en-US" sz="2800" dirty="0" err="1"/>
              <a:t>Punkte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5451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Studienaufbau</a:t>
            </a:r>
          </a:p>
        </p:txBody>
      </p:sp>
      <p:pic>
        <p:nvPicPr>
          <p:cNvPr id="3" name="Content Placeholder 2" descr="Die Grafik zeigt vereinfacht die Studienstruktur an der ETH Zürich.  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2527" y="1983178"/>
            <a:ext cx="7157072" cy="406337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Vorlesungen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2607" y="1417640"/>
            <a:ext cx="6529336" cy="2657287"/>
          </a:xfrm>
        </p:spPr>
        <p:txBody>
          <a:bodyPr/>
          <a:lstStyle/>
          <a:p>
            <a:r>
              <a:rPr lang="en-US" dirty="0" err="1"/>
              <a:t>Im</a:t>
            </a:r>
            <a:r>
              <a:rPr lang="en-US" dirty="0"/>
              <a:t> Plenum (</a:t>
            </a:r>
            <a:r>
              <a:rPr lang="en-US" dirty="0" err="1"/>
              <a:t>teils</a:t>
            </a:r>
            <a:r>
              <a:rPr lang="en-US" dirty="0"/>
              <a:t> </a:t>
            </a:r>
            <a:r>
              <a:rPr lang="en-US" dirty="0" err="1"/>
              <a:t>Übertragungen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5122" name="Picture 2" descr="http://blogs.ethz.ch/deliscope/files/2015/05/IMG_5394-smudg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07" y="2086377"/>
            <a:ext cx="6529336" cy="434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79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Übungsstunden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2607" y="1417640"/>
            <a:ext cx="6529336" cy="2657287"/>
          </a:xfrm>
        </p:spPr>
        <p:txBody>
          <a:bodyPr/>
          <a:lstStyle/>
          <a:p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Uni / </a:t>
            </a:r>
            <a:r>
              <a:rPr lang="en-US" dirty="0" err="1"/>
              <a:t>Fach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ETH: 20-30 </a:t>
            </a:r>
            <a:r>
              <a:rPr lang="en-US" dirty="0" err="1"/>
              <a:t>Personen</a:t>
            </a:r>
            <a:endParaRPr lang="en-US" dirty="0"/>
          </a:p>
          <a:p>
            <a:pPr lvl="1"/>
            <a:r>
              <a:rPr lang="en-US" dirty="0"/>
              <a:t>Uni ZH: </a:t>
            </a:r>
            <a:r>
              <a:rPr lang="en-US" dirty="0" err="1"/>
              <a:t>im</a:t>
            </a:r>
            <a:r>
              <a:rPr lang="en-US" dirty="0"/>
              <a:t> Plenum</a:t>
            </a:r>
          </a:p>
          <a:p>
            <a:endParaRPr lang="en-US" dirty="0"/>
          </a:p>
        </p:txBody>
      </p:sp>
      <p:pic>
        <p:nvPicPr>
          <p:cNvPr id="54274" name="Picture 2" descr="https://www.ethz.ch/de/studium/master/studiengaenge/naturwissenschaften-und-mathematik/mathematik-angewandte-mathematik/_jcr_content/par/fullwidthimage/image.imageformat.fullwidth.16082821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20" y="2987649"/>
            <a:ext cx="7060223" cy="35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8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Unterschiede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Kollegium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60540" y="1696916"/>
            <a:ext cx="6627881" cy="4429252"/>
          </a:xfrm>
        </p:spPr>
        <p:txBody>
          <a:bodyPr/>
          <a:lstStyle/>
          <a:p>
            <a:r>
              <a:rPr lang="en-US" dirty="0" err="1"/>
              <a:t>Selbstständige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en-US" dirty="0"/>
          </a:p>
          <a:p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selber</a:t>
            </a:r>
            <a:r>
              <a:rPr lang="en-US" dirty="0"/>
              <a:t> </a:t>
            </a:r>
            <a:r>
              <a:rPr lang="en-US" dirty="0" err="1"/>
              <a:t>holen</a:t>
            </a:r>
            <a:endParaRPr lang="en-US" dirty="0"/>
          </a:p>
          <a:p>
            <a:pPr lvl="1"/>
            <a:r>
              <a:rPr lang="en-US" dirty="0" err="1"/>
              <a:t>Belegungen</a:t>
            </a:r>
            <a:r>
              <a:rPr lang="en-US" dirty="0"/>
              <a:t> </a:t>
            </a:r>
            <a:r>
              <a:rPr lang="en-US" dirty="0" err="1"/>
              <a:t>machen</a:t>
            </a:r>
            <a:endParaRPr lang="en-US" dirty="0"/>
          </a:p>
          <a:p>
            <a:pPr lvl="1"/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Prüfungen</a:t>
            </a:r>
            <a:r>
              <a:rPr lang="en-US" dirty="0"/>
              <a:t> </a:t>
            </a:r>
            <a:r>
              <a:rPr lang="en-US" dirty="0" err="1"/>
              <a:t>anmelden</a:t>
            </a:r>
            <a:endParaRPr lang="en-US" dirty="0"/>
          </a:p>
          <a:p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Studiengang</a:t>
            </a:r>
            <a:r>
              <a:rPr lang="en-US" dirty="0"/>
              <a:t>: </a:t>
            </a:r>
            <a:r>
              <a:rPr lang="en-US" dirty="0" err="1"/>
              <a:t>sehr</a:t>
            </a:r>
            <a:r>
              <a:rPr lang="en-US" dirty="0"/>
              <a:t> anonym</a:t>
            </a:r>
          </a:p>
          <a:p>
            <a:r>
              <a:rPr lang="en-US" dirty="0" err="1"/>
              <a:t>Meist</a:t>
            </a:r>
            <a:r>
              <a:rPr lang="en-US" dirty="0"/>
              <a:t>: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Prüfung</a:t>
            </a:r>
            <a:r>
              <a:rPr lang="en-US" dirty="0"/>
              <a:t> pro </a:t>
            </a:r>
            <a:r>
              <a:rPr lang="en-US" dirty="0" err="1"/>
              <a:t>Fach</a:t>
            </a:r>
            <a:endParaRPr lang="en-US" dirty="0"/>
          </a:p>
          <a:p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zusätzlichen</a:t>
            </a:r>
            <a:r>
              <a:rPr lang="en-US" dirty="0"/>
              <a:t> </a:t>
            </a:r>
            <a:r>
              <a:rPr lang="en-US" dirty="0" err="1"/>
              <a:t>Angebote</a:t>
            </a:r>
            <a:endParaRPr lang="en-US" dirty="0"/>
          </a:p>
          <a:p>
            <a:pPr lvl="1"/>
            <a:r>
              <a:rPr lang="en-US" dirty="0" err="1"/>
              <a:t>Wohnungssuche</a:t>
            </a:r>
            <a:endParaRPr lang="en-US" dirty="0"/>
          </a:p>
          <a:p>
            <a:pPr lvl="1"/>
            <a:r>
              <a:rPr lang="en-US" dirty="0"/>
              <a:t>Sport</a:t>
            </a:r>
          </a:p>
          <a:p>
            <a:pPr lvl="1"/>
            <a:r>
              <a:rPr lang="en-US" dirty="0" err="1"/>
              <a:t>Kultur</a:t>
            </a:r>
            <a:r>
              <a:rPr lang="en-US" dirty="0"/>
              <a:t> / </a:t>
            </a:r>
            <a:r>
              <a:rPr lang="en-US" dirty="0" err="1"/>
              <a:t>Vereine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chwSt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20"/>
          <p:cNvSpPr txBox="1">
            <a:spLocks noChangeArrowheads="1"/>
          </p:cNvSpPr>
          <p:nvPr/>
        </p:nvSpPr>
        <p:spPr bwMode="auto">
          <a:xfrm>
            <a:off x="167425" y="2300288"/>
            <a:ext cx="8770513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e-CH" altLang="de-DE" b="1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4000" b="1" dirty="0"/>
              <a:t>Schweizerischer Studentenverein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br>
              <a:rPr lang="de-CH" altLang="de-DE" sz="2400" b="1" dirty="0"/>
            </a:br>
            <a:r>
              <a:rPr lang="de-CH" altLang="de-DE" sz="2400" dirty="0"/>
              <a:t>(Lebensnetzwerk seit 177 Jahren)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/>
              <a:t>			</a:t>
            </a:r>
            <a:endParaRPr lang="de-DE" altLang="de-DE" sz="3200" b="1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8313" y="6165850"/>
            <a:ext cx="273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CH" sz="2000" b="1" dirty="0"/>
              <a:t>www.schw-stv.ch</a:t>
            </a:r>
            <a:endParaRPr lang="de-DE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87585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den </a:t>
            </a:r>
            <a:r>
              <a:rPr lang="en-US" dirty="0" err="1"/>
              <a:t>Studiengängen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1857378"/>
            <a:ext cx="7704137" cy="41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65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Vorlesungsverzeichnis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780" y="2118946"/>
            <a:ext cx="8091132" cy="299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39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310"/>
          <a:stretch/>
        </p:blipFill>
        <p:spPr>
          <a:xfrm>
            <a:off x="0" y="1"/>
            <a:ext cx="9144000" cy="53281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83577" y="5477608"/>
            <a:ext cx="8062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brigensis.ch &gt; </a:t>
            </a:r>
            <a:r>
              <a:rPr lang="en-US" sz="5400" dirty="0" err="1"/>
              <a:t>Studienwahl</a:t>
            </a:r>
            <a:endParaRPr lang="en-US" sz="5400" dirty="0"/>
          </a:p>
        </p:txBody>
      </p:sp>
      <p:sp>
        <p:nvSpPr>
          <p:cNvPr id="2" name="Rechteck 1"/>
          <p:cNvSpPr/>
          <p:nvPr/>
        </p:nvSpPr>
        <p:spPr>
          <a:xfrm>
            <a:off x="8370277" y="87923"/>
            <a:ext cx="712177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5477608" y="650631"/>
            <a:ext cx="2734407" cy="142435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205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339" y="0"/>
            <a:ext cx="6787662" cy="68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0" y="0"/>
            <a:ext cx="9296400" cy="1772816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49" name="Textfeld 4"/>
          <p:cNvSpPr txBox="1">
            <a:spLocks noChangeArrowheads="1"/>
          </p:cNvSpPr>
          <p:nvPr/>
        </p:nvSpPr>
        <p:spPr bwMode="auto">
          <a:xfrm>
            <a:off x="250825" y="5157788"/>
            <a:ext cx="86423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de-DE" sz="1800"/>
              <a:t>1000 Aktivmitglieder 		(Studierende und Gymnasiasten)</a:t>
            </a:r>
          </a:p>
          <a:p>
            <a:pPr eaLnBrk="1" hangingPunct="1">
              <a:spcBef>
                <a:spcPct val="0"/>
              </a:spcBef>
            </a:pPr>
            <a:endParaRPr lang="en-US" altLang="de-DE" sz="1800"/>
          </a:p>
          <a:p>
            <a:pPr eaLnBrk="1" hangingPunct="1">
              <a:spcBef>
                <a:spcPct val="0"/>
              </a:spcBef>
            </a:pPr>
            <a:r>
              <a:rPr lang="en-US" altLang="de-DE" sz="1800"/>
              <a:t>5000 Altherren/Altdamen	(ehemalige Studierende / Gymnasiasten) </a:t>
            </a:r>
          </a:p>
        </p:txBody>
      </p:sp>
      <p:sp>
        <p:nvSpPr>
          <p:cNvPr id="10250" name="Text Box 1"/>
          <p:cNvSpPr txBox="1">
            <a:spLocks noChangeArrowheads="1"/>
          </p:cNvSpPr>
          <p:nvPr/>
        </p:nvSpPr>
        <p:spPr bwMode="auto">
          <a:xfrm>
            <a:off x="2700338" y="620713"/>
            <a:ext cx="5976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b="1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Mitglieder</a:t>
            </a:r>
          </a:p>
        </p:txBody>
      </p:sp>
      <p:pic>
        <p:nvPicPr>
          <p:cNvPr id="10251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15888"/>
            <a:ext cx="14859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29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411413" y="549275"/>
            <a:ext cx="59769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Der Vereinszweck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71550" y="1628775"/>
            <a:ext cx="7200900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  <a:defRPr/>
            </a:pPr>
            <a:r>
              <a:rPr lang="en-US" altLang="de-DE" sz="2000" i="1" dirty="0"/>
              <a:t>“ Der </a:t>
            </a:r>
            <a:r>
              <a:rPr lang="en-US" altLang="de-DE" sz="2000" i="1" dirty="0" err="1"/>
              <a:t>Verein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pflegt</a:t>
            </a:r>
            <a:r>
              <a:rPr lang="en-US" altLang="de-DE" sz="2000" i="1" dirty="0"/>
              <a:t> die </a:t>
            </a:r>
            <a:r>
              <a:rPr lang="en-US" altLang="de-DE" sz="2000" i="1" dirty="0" err="1"/>
              <a:t>Freundschaft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unter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seinen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Mitgliedern</a:t>
            </a:r>
            <a:r>
              <a:rPr lang="en-US" altLang="de-DE" sz="2000" i="1" dirty="0"/>
              <a:t>. Auf den </a:t>
            </a:r>
            <a:r>
              <a:rPr lang="en-US" altLang="de-DE" sz="2000" i="1" dirty="0" err="1"/>
              <a:t>Grundlagen</a:t>
            </a:r>
            <a:r>
              <a:rPr lang="en-US" altLang="de-DE" sz="2000" i="1" dirty="0"/>
              <a:t> des </a:t>
            </a:r>
            <a:r>
              <a:rPr lang="en-US" altLang="de-DE" sz="2000" i="1" dirty="0" err="1"/>
              <a:t>Christentums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aufbauend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trägt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er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zur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Gestaltung</a:t>
            </a:r>
            <a:r>
              <a:rPr lang="en-US" altLang="de-DE" sz="2000" i="1" dirty="0"/>
              <a:t> von </a:t>
            </a:r>
            <a:r>
              <a:rPr lang="en-US" altLang="de-DE" sz="2000" i="1" dirty="0" err="1"/>
              <a:t>Staat</a:t>
            </a:r>
            <a:r>
              <a:rPr lang="en-US" altLang="de-DE" sz="2000" i="1" dirty="0"/>
              <a:t> und </a:t>
            </a:r>
            <a:r>
              <a:rPr lang="en-US" altLang="de-DE" sz="2000" i="1" dirty="0" err="1"/>
              <a:t>Gesellschaft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sowie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zur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Förderung</a:t>
            </a:r>
            <a:r>
              <a:rPr lang="en-US" altLang="de-DE" sz="2000" i="1" dirty="0"/>
              <a:t> von </a:t>
            </a:r>
            <a:r>
              <a:rPr lang="en-US" altLang="de-DE" sz="2000" i="1" dirty="0" err="1"/>
              <a:t>Wissenschaft</a:t>
            </a:r>
            <a:r>
              <a:rPr lang="en-US" altLang="de-DE" sz="2000" i="1" dirty="0"/>
              <a:t> und </a:t>
            </a:r>
            <a:r>
              <a:rPr lang="en-US" altLang="de-DE" sz="2000" i="1" dirty="0" err="1"/>
              <a:t>Forschung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bei</a:t>
            </a:r>
            <a:r>
              <a:rPr lang="en-US" altLang="de-DE" sz="2000" i="1" dirty="0"/>
              <a:t>, </a:t>
            </a:r>
            <a:r>
              <a:rPr lang="en-US" altLang="de-DE" sz="2000" i="1" dirty="0" err="1"/>
              <a:t>im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Wissen</a:t>
            </a:r>
            <a:r>
              <a:rPr lang="en-US" altLang="de-DE" sz="2000" i="1" dirty="0"/>
              <a:t> um die </a:t>
            </a:r>
            <a:r>
              <a:rPr lang="en-US" altLang="de-DE" sz="2000" i="1" dirty="0" err="1"/>
              <a:t>eigene</a:t>
            </a:r>
            <a:r>
              <a:rPr lang="en-US" altLang="de-DE" sz="2000" i="1" dirty="0"/>
              <a:t> Geschichte und in </a:t>
            </a:r>
            <a:r>
              <a:rPr lang="en-US" altLang="de-DE" sz="2000" i="1" dirty="0" err="1"/>
              <a:t>Verantwortung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für</a:t>
            </a:r>
            <a:r>
              <a:rPr lang="en-US" altLang="de-DE" sz="2000" i="1" dirty="0"/>
              <a:t> das </a:t>
            </a:r>
            <a:r>
              <a:rPr lang="en-US" altLang="de-DE" sz="2000" i="1" dirty="0" err="1"/>
              <a:t>Erbe</a:t>
            </a:r>
            <a:r>
              <a:rPr lang="en-US" altLang="de-DE" sz="2000" i="1" dirty="0"/>
              <a:t> der </a:t>
            </a:r>
            <a:r>
              <a:rPr lang="en-US" altLang="de-DE" sz="2000" i="1" dirty="0" err="1"/>
              <a:t>katholischen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Kirche</a:t>
            </a:r>
            <a:r>
              <a:rPr lang="en-US" altLang="de-DE" sz="2000" i="1" dirty="0"/>
              <a:t>. </a:t>
            </a:r>
            <a:r>
              <a:rPr lang="en-US" altLang="de-DE" sz="2000" dirty="0"/>
              <a:t>” 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de-DE" altLang="de-DE" sz="2000" i="1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									</a:t>
            </a:r>
            <a:r>
              <a:rPr lang="de-DE" altLang="de-DE" sz="1200" i="1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Art. 2 Zentralstatuten, GV Brig 2012</a:t>
            </a:r>
            <a:endParaRPr lang="de-DE" altLang="de-DE" sz="2000" i="1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endParaRPr lang="de-DE" altLang="de-DE" sz="2000" i="1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500"/>
              </a:spcBef>
              <a:buFont typeface="Wingdings 2" panose="05020102010507070707" pitchFamily="18" charset="2"/>
              <a:buChar char="C"/>
              <a:defRPr/>
            </a:pP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Devise:	</a:t>
            </a:r>
            <a:r>
              <a:rPr lang="de-DE" altLang="de-DE" sz="2400" dirty="0">
                <a:solidFill>
                  <a:srgbClr val="008000"/>
                </a:solidFill>
                <a:ea typeface="Microsoft YaHei" panose="020B0503020204020204" pitchFamily="34" charset="-122"/>
                <a:cs typeface="Arial" panose="020B0604020202020204" pitchFamily="34" charset="0"/>
                <a:sym typeface="Wingdings 2" panose="05020102010507070707" pitchFamily="18" charset="2"/>
              </a:rPr>
              <a:t></a:t>
            </a:r>
            <a:r>
              <a:rPr lang="de-DE" altLang="de-DE" sz="2400" dirty="0">
                <a:solidFill>
                  <a:srgbClr val="000000"/>
                </a:solidFill>
                <a:uFill>
                  <a:solidFill>
                    <a:srgbClr val="006600"/>
                  </a:solidFill>
                </a:uFill>
                <a:ea typeface="Microsoft YaHei" panose="020B0503020204020204" pitchFamily="34" charset="-122"/>
                <a:cs typeface="Arial" panose="020B0604020202020204" pitchFamily="34" charset="0"/>
              </a:rPr>
              <a:t>virtus</a:t>
            </a: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		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					</a:t>
            </a: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  <a:sym typeface="Wingdings 2" panose="05020102010507070707" pitchFamily="18" charset="2"/>
              </a:rPr>
              <a:t></a:t>
            </a: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scientia		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					</a:t>
            </a:r>
            <a:r>
              <a:rPr lang="de-DE" altLang="de-DE" sz="2400" dirty="0">
                <a:solidFill>
                  <a:srgbClr val="FF0000"/>
                </a:solidFill>
                <a:ea typeface="Microsoft YaHei" panose="020B0503020204020204" pitchFamily="34" charset="-122"/>
                <a:cs typeface="Arial" panose="020B0604020202020204" pitchFamily="34" charset="0"/>
                <a:sym typeface="Wingdings 2" panose="05020102010507070707" pitchFamily="18" charset="2"/>
              </a:rPr>
              <a:t></a:t>
            </a: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amicitia</a:t>
            </a:r>
            <a:endParaRPr lang="de-DE" altLang="de-DE" sz="2400" i="1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r" eaLnBrk="1" hangingPunct="1">
              <a:spcBef>
                <a:spcPts val="500"/>
              </a:spcBef>
              <a:buFontTx/>
              <a:buNone/>
              <a:defRPr/>
            </a:pPr>
            <a:endParaRPr lang="de-DE" altLang="de-DE" sz="2000" i="1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endParaRPr lang="de-DE" altLang="de-DE" sz="2000" i="1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700338" y="620713"/>
            <a:ext cx="5976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b="1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Sektionen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/>
          <a:stretch>
            <a:fillRect/>
          </a:stretch>
        </p:blipFill>
        <p:spPr bwMode="auto">
          <a:xfrm>
            <a:off x="900113" y="1416050"/>
            <a:ext cx="7343775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4221088"/>
            <a:ext cx="9144000" cy="2376264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5" name="Textfeld 5"/>
          <p:cNvSpPr txBox="1">
            <a:spLocks noChangeArrowheads="1"/>
          </p:cNvSpPr>
          <p:nvPr/>
        </p:nvSpPr>
        <p:spPr bwMode="auto">
          <a:xfrm>
            <a:off x="250825" y="4562475"/>
            <a:ext cx="8642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de-DE" sz="1800"/>
              <a:t>&gt; 40 aktive Sektionen innerhalb der Schweiz</a:t>
            </a:r>
            <a:br>
              <a:rPr lang="en-US" altLang="de-DE" sz="1800"/>
            </a:br>
            <a:endParaRPr lang="en-US" altLang="de-DE" sz="1800"/>
          </a:p>
          <a:p>
            <a:pPr eaLnBrk="1" hangingPunct="1">
              <a:spcBef>
                <a:spcPct val="0"/>
              </a:spcBef>
            </a:pPr>
            <a:r>
              <a:rPr lang="en-US" altLang="de-DE" sz="1800"/>
              <a:t>An 9 Hochschulstandorten innerhalb der Schweiz vertreten</a:t>
            </a:r>
            <a:br>
              <a:rPr lang="en-US" altLang="de-DE" sz="1800"/>
            </a:br>
            <a:endParaRPr lang="en-US" altLang="de-DE" sz="1800"/>
          </a:p>
          <a:p>
            <a:pPr eaLnBrk="1" hangingPunct="1">
              <a:spcBef>
                <a:spcPct val="0"/>
              </a:spcBef>
            </a:pPr>
            <a:r>
              <a:rPr lang="en-US" altLang="de-DE" sz="1800"/>
              <a:t>Auslandsektionen in Deutschland, Italien und Österreich </a:t>
            </a:r>
          </a:p>
        </p:txBody>
      </p:sp>
    </p:spTree>
    <p:extLst>
      <p:ext uri="{BB962C8B-B14F-4D97-AF65-F5344CB8AC3E}">
        <p14:creationId xmlns:p14="http://schemas.microsoft.com/office/powerpoint/2010/main" val="292682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77863" y="2786063"/>
            <a:ext cx="7788275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000"/>
              </a:spcBef>
              <a:buClrTx/>
              <a:buFontTx/>
              <a:buNone/>
            </a:pPr>
            <a:r>
              <a:rPr lang="de-CH" altLang="de-DE" sz="6600" b="1" dirty="0">
                <a:solidFill>
                  <a:srgbClr val="000000"/>
                </a:solidFill>
              </a:rPr>
              <a:t>Studienorte</a:t>
            </a:r>
            <a:endParaRPr lang="de-CH" altLang="de-DE" sz="3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27352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www.schw-stv.ch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Basel   -   Bern   -   Zürich   --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94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AF772828-64A8-4E67-8566-37B1F0B99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071563"/>
            <a:ext cx="3022600" cy="421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EEED2AFB-C2FC-466D-B571-61BC8B4FC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3">
            <a:extLst>
              <a:ext uri="{FF2B5EF4-FFF2-40B4-BE49-F238E27FC236}">
                <a16:creationId xmlns:a16="http://schemas.microsoft.com/office/drawing/2014/main" id="{DA28595A-09A7-4CF6-B6E1-A0D454924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</a:t>
            </a:r>
            <a:r>
              <a:rPr lang="de-CH" altLang="de-DE" sz="1400" b="1">
                <a:solidFill>
                  <a:srgbClr val="000000"/>
                </a:solidFill>
              </a:rPr>
              <a:t>Basel</a:t>
            </a:r>
            <a:r>
              <a:rPr lang="de-CH" altLang="de-DE" sz="1400">
                <a:solidFill>
                  <a:srgbClr val="000000"/>
                </a:solidFill>
              </a:rPr>
              <a:t>   -   Bern   -   Zürich   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06BBE382-8207-4556-89F3-3D77BB608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49275"/>
            <a:ext cx="324008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 dirty="0">
                <a:solidFill>
                  <a:srgbClr val="000000"/>
                </a:solidFill>
              </a:rPr>
              <a:t>Stadt Basel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Einwohner: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180’000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Wohnung: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Grosses Angebot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Ab 500.-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Studentenwohnheime</a:t>
            </a:r>
          </a:p>
          <a:p>
            <a:pPr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endParaRPr lang="de-CH" altLang="de-DE" sz="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Kultur/Ausgang: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Höchste Dichte an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Museen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Architekturmekka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Hohes Preisniveau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5B42926-E84E-412C-8660-AEF503CBD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</a:t>
            </a:r>
            <a:r>
              <a:rPr lang="de-CH" altLang="de-DE" sz="1400" b="1">
                <a:solidFill>
                  <a:srgbClr val="000000"/>
                </a:solidFill>
              </a:rPr>
              <a:t>Basel</a:t>
            </a:r>
            <a:r>
              <a:rPr lang="de-CH" altLang="de-DE" sz="1400">
                <a:solidFill>
                  <a:srgbClr val="000000"/>
                </a:solidFill>
              </a:rPr>
              <a:t>   -   Bern   -   Zürich   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5133BF11-CC11-41EB-9EC4-DC4C3DA9C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93813"/>
            <a:ext cx="3529012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heme/theme1.xml><?xml version="1.0" encoding="utf-8"?>
<a:theme xmlns:a="http://schemas.openxmlformats.org/drawingml/2006/main" name="SchwStV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SchwStV</Template>
  <TotalTime>148</TotalTime>
  <Words>552</Words>
  <Application>Microsoft Office PowerPoint</Application>
  <PresentationFormat>On-screen Show (4:3)</PresentationFormat>
  <Paragraphs>266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Microsoft YaHei</vt:lpstr>
      <vt:lpstr>ＭＳ Ｐゴシック</vt:lpstr>
      <vt:lpstr>ＭＳ Ｐゴシック</vt:lpstr>
      <vt:lpstr>Arial</vt:lpstr>
      <vt:lpstr>Calibri</vt:lpstr>
      <vt:lpstr>Times New Roman</vt:lpstr>
      <vt:lpstr>Wingdings 2</vt:lpstr>
      <vt:lpstr>SchwStV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ETH &amp; Uni Zürich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Studienjahr</vt:lpstr>
      <vt:lpstr>ECTS-Punkte</vt:lpstr>
      <vt:lpstr>Studienaufbau</vt:lpstr>
      <vt:lpstr>Vorlesungen</vt:lpstr>
      <vt:lpstr>Übungsstunden</vt:lpstr>
      <vt:lpstr>Unterschiede zum Kollegium</vt:lpstr>
      <vt:lpstr>Informationen zu den Studiengängen</vt:lpstr>
      <vt:lpstr>Vorlesungsverzeichnis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 Zürich</dc:title>
  <dc:creator>simon.ringeisen@hotelpac.ch</dc:creator>
  <cp:lastModifiedBy>zc9or5jksi@student.ethz.ch</cp:lastModifiedBy>
  <cp:revision>36</cp:revision>
  <dcterms:created xsi:type="dcterms:W3CDTF">2013-11-06T19:27:16Z</dcterms:created>
  <dcterms:modified xsi:type="dcterms:W3CDTF">2018-11-16T09:39:49Z</dcterms:modified>
</cp:coreProperties>
</file>